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8288000" cy="10287000"/>
  <p:notesSz cx="6858000" cy="9144000"/>
  <p:embeddedFontLst>
    <p:embeddedFont>
      <p:font typeface="Calibri" pitchFamily="34" charset="0"/>
      <p:regular r:id="rId35"/>
      <p:bold r:id="rId36"/>
      <p:italic r:id="rId37"/>
      <p:boldItalic r:id="rId38"/>
    </p:embeddedFont>
    <p:embeddedFont>
      <p:font typeface="Poppins Ultra-Bold" charset="0"/>
      <p:regular r:id="rId39"/>
    </p:embeddedFont>
    <p:embeddedFont>
      <p:font typeface="Poppins Bold" charset="0"/>
      <p:regular r:id="rId40"/>
    </p:embeddedFont>
    <p:embeddedFont>
      <p:font typeface="Poppins" charset="0"/>
      <p:regular r:id="rId41"/>
    </p:embeddedFont>
    <p:embeddedFont>
      <p:font typeface="Canva Sans Bold" charset="0"/>
      <p:regular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22" autoAdjust="0"/>
  </p:normalViewPr>
  <p:slideViewPr>
    <p:cSldViewPr>
      <p:cViewPr varScale="1">
        <p:scale>
          <a:sx n="57" d="100"/>
          <a:sy n="57" d="100"/>
        </p:scale>
        <p:origin x="-684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dezeen.com/2015/11/28/shift-architecture-urbanism-geometric-forms-dutch-museum-complex-limburg-continium-discovery-centre/" TargetMode="Externa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dezeen.com/2015/11/28/shift-architecture-urbanism-geometric-forms-dutch-museum-complex-limburg-continium-discovery-centre/" TargetMode="Externa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dezeen.com/2015/11/28/shift-architecture-urbanism-geometric-forms-dutch-museum-complex-limburg-continium-discovery-centre/" TargetMode="Externa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35.jpeg"/><Relationship Id="rId4" Type="http://schemas.microsoft.com/office/2007/relationships/media" Target="../media/VAFprYh0O1I.mp4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sv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9.jpeg"/><Relationship Id="rId4" Type="http://schemas.microsoft.com/office/2007/relationships/media" Target="../media/VAFpqFF2yN8.mp4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2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1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7.svg"/><Relationship Id="rId5" Type="http://schemas.openxmlformats.org/officeDocument/2006/relationships/image" Target="../media/image9.svg"/><Relationship Id="rId10" Type="http://schemas.openxmlformats.org/officeDocument/2006/relationships/image" Target="../media/image7.png"/><Relationship Id="rId4" Type="http://schemas.openxmlformats.org/officeDocument/2006/relationships/image" Target="../media/image8.png"/><Relationship Id="rId9" Type="http://schemas.openxmlformats.org/officeDocument/2006/relationships/image" Target="../media/image1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6.png"/><Relationship Id="rId7" Type="http://schemas.openxmlformats.org/officeDocument/2006/relationships/image" Target="../media/image2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22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openxmlformats.org/officeDocument/2006/relationships/image" Target="../media/image2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2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-1543050"/>
            <a:ext cx="18203064" cy="6686550"/>
            <a:chOff x="0" y="0"/>
            <a:chExt cx="4794223" cy="17610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94222" cy="1761067"/>
            </a:xfrm>
            <a:custGeom>
              <a:avLst/>
              <a:gdLst/>
              <a:ahLst/>
              <a:cxnLst/>
              <a:rect l="l" t="t" r="r" b="b"/>
              <a:pathLst>
                <a:path w="4794222" h="1761067">
                  <a:moveTo>
                    <a:pt x="0" y="0"/>
                  </a:moveTo>
                  <a:lnTo>
                    <a:pt x="4794222" y="0"/>
                  </a:lnTo>
                  <a:lnTo>
                    <a:pt x="4794222" y="1761067"/>
                  </a:lnTo>
                  <a:lnTo>
                    <a:pt x="0" y="1761067"/>
                  </a:lnTo>
                  <a:close/>
                </a:path>
              </a:pathLst>
            </a:custGeom>
            <a:solidFill>
              <a:srgbClr val="87CB2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885482" y="6878015"/>
            <a:ext cx="12756831" cy="18746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538"/>
              </a:lnSpc>
            </a:pPr>
            <a:r>
              <a:rPr lang="el-GR" sz="11098" dirty="0" smtClean="0">
                <a:solidFill>
                  <a:srgbClr val="1C1C1C"/>
                </a:solidFill>
                <a:latin typeface="Poppins Ultra-Bold"/>
              </a:rPr>
              <a:t>Τι είναι κύβος;</a:t>
            </a:r>
            <a:endParaRPr lang="en-US" sz="11098" dirty="0">
              <a:solidFill>
                <a:srgbClr val="1C1C1C"/>
              </a:solidFill>
              <a:latin typeface="Poppins Ultra-Bold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8953502" y="8885296"/>
            <a:ext cx="3061970" cy="373004"/>
          </a:xfrm>
          <a:custGeom>
            <a:avLst/>
            <a:gdLst/>
            <a:ahLst/>
            <a:cxnLst/>
            <a:rect l="l" t="t" r="r" b="b"/>
            <a:pathLst>
              <a:path w="3061970" h="373004">
                <a:moveTo>
                  <a:pt x="0" y="0"/>
                </a:moveTo>
                <a:lnTo>
                  <a:pt x="3061971" y="0"/>
                </a:lnTo>
                <a:lnTo>
                  <a:pt x="3061971" y="373004"/>
                </a:lnTo>
                <a:lnTo>
                  <a:pt x="0" y="3730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062109" y="742370"/>
            <a:ext cx="4416393" cy="6599840"/>
          </a:xfrm>
          <a:custGeom>
            <a:avLst/>
            <a:gdLst/>
            <a:ahLst/>
            <a:cxnLst/>
            <a:rect l="l" t="t" r="r" b="b"/>
            <a:pathLst>
              <a:path w="4416393" h="6599840">
                <a:moveTo>
                  <a:pt x="0" y="0"/>
                </a:moveTo>
                <a:lnTo>
                  <a:pt x="4416393" y="0"/>
                </a:lnTo>
                <a:lnTo>
                  <a:pt x="4416393" y="6599840"/>
                </a:lnTo>
                <a:lnTo>
                  <a:pt x="0" y="65998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28700" y="552251"/>
            <a:ext cx="5942734" cy="1247974"/>
          </a:xfrm>
          <a:custGeom>
            <a:avLst/>
            <a:gdLst/>
            <a:ahLst/>
            <a:cxnLst/>
            <a:rect l="l" t="t" r="r" b="b"/>
            <a:pathLst>
              <a:path w="5942734" h="1247974">
                <a:moveTo>
                  <a:pt x="0" y="0"/>
                </a:moveTo>
                <a:lnTo>
                  <a:pt x="5942734" y="0"/>
                </a:lnTo>
                <a:lnTo>
                  <a:pt x="5942734" y="1247974"/>
                </a:lnTo>
                <a:lnTo>
                  <a:pt x="0" y="124797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028700" y="2880253"/>
            <a:ext cx="7624855" cy="22632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542"/>
              </a:lnSpc>
            </a:pPr>
            <a:r>
              <a:rPr lang="en-US" sz="7695" spc="123">
                <a:solidFill>
                  <a:srgbClr val="FCFCFC"/>
                </a:solidFill>
                <a:latin typeface="Poppins Ultra-Bold"/>
              </a:rPr>
              <a:t>S.T.E.A.M</a:t>
            </a:r>
          </a:p>
          <a:p>
            <a:pPr>
              <a:lnSpc>
                <a:spcPts val="8542"/>
              </a:lnSpc>
            </a:pPr>
            <a:r>
              <a:rPr lang="en-US" sz="7695" spc="123">
                <a:solidFill>
                  <a:srgbClr val="FCFCFC"/>
                </a:solidFill>
                <a:latin typeface="Poppins Ultra-Bold"/>
              </a:rPr>
              <a:t>&amp; Digital skills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28700" y="5143500"/>
            <a:ext cx="7786241" cy="15466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99"/>
              </a:lnSpc>
            </a:pPr>
            <a:r>
              <a:rPr lang="en-US" sz="5314" spc="85">
                <a:solidFill>
                  <a:srgbClr val="56AEFF"/>
                </a:solidFill>
                <a:latin typeface="Poppins Bold"/>
              </a:rPr>
              <a:t>Searching for the new</a:t>
            </a:r>
          </a:p>
          <a:p>
            <a:pPr>
              <a:lnSpc>
                <a:spcPts val="5899"/>
              </a:lnSpc>
            </a:pPr>
            <a:r>
              <a:rPr lang="en-US" sz="5314" spc="85">
                <a:solidFill>
                  <a:srgbClr val="56AEFF"/>
                </a:solidFill>
                <a:latin typeface="Poppins Bold"/>
              </a:rPr>
              <a:t>Leonardos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833443" y="-942759"/>
            <a:ext cx="44820473" cy="29861640"/>
          </a:xfrm>
          <a:custGeom>
            <a:avLst/>
            <a:gdLst/>
            <a:ahLst/>
            <a:cxnLst/>
            <a:rect l="l" t="t" r="r" b="b"/>
            <a:pathLst>
              <a:path w="44820473" h="29861640">
                <a:moveTo>
                  <a:pt x="0" y="0"/>
                </a:moveTo>
                <a:lnTo>
                  <a:pt x="44820473" y="0"/>
                </a:lnTo>
                <a:lnTo>
                  <a:pt x="44820473" y="29861640"/>
                </a:lnTo>
                <a:lnTo>
                  <a:pt x="0" y="298616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28700" y="2312907"/>
            <a:ext cx="12636622" cy="8229600"/>
          </a:xfrm>
          <a:custGeom>
            <a:avLst/>
            <a:gdLst/>
            <a:ahLst/>
            <a:cxnLst/>
            <a:rect l="l" t="t" r="r" b="b"/>
            <a:pathLst>
              <a:path w="12636622" h="8229600">
                <a:moveTo>
                  <a:pt x="0" y="0"/>
                </a:moveTo>
                <a:lnTo>
                  <a:pt x="12636622" y="0"/>
                </a:lnTo>
                <a:lnTo>
                  <a:pt x="1263662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8417546" y="2205368"/>
            <a:ext cx="9332626" cy="36676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291"/>
              </a:lnSpc>
            </a:pPr>
            <a:r>
              <a:rPr lang="el-GR" sz="10207" dirty="0" smtClean="0">
                <a:solidFill>
                  <a:srgbClr val="FCFCFC"/>
                </a:solidFill>
                <a:latin typeface="Poppins Ultra-Bold"/>
              </a:rPr>
              <a:t>Υπάρχουν κύβοι γύρω μας;</a:t>
            </a:r>
            <a:endParaRPr lang="en-US" sz="10207" dirty="0">
              <a:solidFill>
                <a:srgbClr val="FCFCFC"/>
              </a:solidFill>
              <a:latin typeface="Poppins Ultra-Bol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028700" y="-1270908"/>
            <a:ext cx="19749923" cy="13084324"/>
          </a:xfrm>
          <a:custGeom>
            <a:avLst/>
            <a:gdLst/>
            <a:ahLst/>
            <a:cxnLst/>
            <a:rect l="l" t="t" r="r" b="b"/>
            <a:pathLst>
              <a:path w="19749923" h="13084324">
                <a:moveTo>
                  <a:pt x="0" y="0"/>
                </a:moveTo>
                <a:lnTo>
                  <a:pt x="19749923" y="0"/>
                </a:lnTo>
                <a:lnTo>
                  <a:pt x="19749923" y="13084323"/>
                </a:lnTo>
                <a:lnTo>
                  <a:pt x="0" y="1308432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671627" y="3180127"/>
            <a:ext cx="6394006" cy="17284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291"/>
              </a:lnSpc>
            </a:pPr>
            <a:r>
              <a:rPr lang="el-GR" sz="10207" dirty="0" smtClean="0">
                <a:solidFill>
                  <a:srgbClr val="FCFCFC"/>
                </a:solidFill>
                <a:latin typeface="Poppins Ultra-Bold"/>
              </a:rPr>
              <a:t>Παγάκια</a:t>
            </a:r>
            <a:endParaRPr lang="en-US" sz="10207" dirty="0">
              <a:solidFill>
                <a:srgbClr val="FCFCFC"/>
              </a:solidFill>
              <a:latin typeface="Poppins Ultra-Bo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5E17E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028700" y="-263319"/>
            <a:ext cx="17259300" cy="11499009"/>
          </a:xfrm>
          <a:custGeom>
            <a:avLst/>
            <a:gdLst/>
            <a:ahLst/>
            <a:cxnLst/>
            <a:rect l="l" t="t" r="r" b="b"/>
            <a:pathLst>
              <a:path w="17259300" h="11499009">
                <a:moveTo>
                  <a:pt x="0" y="0"/>
                </a:moveTo>
                <a:lnTo>
                  <a:pt x="17259300" y="0"/>
                </a:lnTo>
                <a:lnTo>
                  <a:pt x="17259300" y="11499009"/>
                </a:lnTo>
                <a:lnTo>
                  <a:pt x="0" y="1149900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587361" y="146290"/>
            <a:ext cx="8141978" cy="3562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291"/>
              </a:lnSpc>
            </a:pPr>
            <a:r>
              <a:rPr lang="el-GR" sz="10207" dirty="0" smtClean="0">
                <a:solidFill>
                  <a:srgbClr val="FCFCFC"/>
                </a:solidFill>
                <a:latin typeface="Poppins Ultra-Bold"/>
              </a:rPr>
              <a:t>Κύβος του </a:t>
            </a:r>
            <a:r>
              <a:rPr lang="en-US" sz="10207" dirty="0" smtClean="0">
                <a:solidFill>
                  <a:srgbClr val="FCFCFC"/>
                </a:solidFill>
                <a:latin typeface="Poppins Ultra-Bold"/>
              </a:rPr>
              <a:t>Rubik</a:t>
            </a:r>
            <a:endParaRPr lang="en-US" sz="10207" dirty="0">
              <a:solidFill>
                <a:srgbClr val="FCFCFC"/>
              </a:solidFill>
              <a:latin typeface="Poppins Ultra-Bo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145DA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028700" y="-914400"/>
            <a:ext cx="17259300" cy="11434286"/>
          </a:xfrm>
          <a:custGeom>
            <a:avLst/>
            <a:gdLst/>
            <a:ahLst/>
            <a:cxnLst/>
            <a:rect l="l" t="t" r="r" b="b"/>
            <a:pathLst>
              <a:path w="17259300" h="11434286">
                <a:moveTo>
                  <a:pt x="0" y="0"/>
                </a:moveTo>
                <a:lnTo>
                  <a:pt x="17259300" y="0"/>
                </a:lnTo>
                <a:lnTo>
                  <a:pt x="17259300" y="11434286"/>
                </a:lnTo>
                <a:lnTo>
                  <a:pt x="0" y="114342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671627" y="2704916"/>
            <a:ext cx="4240707" cy="17418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291"/>
              </a:lnSpc>
            </a:pPr>
            <a:r>
              <a:rPr lang="el-GR" sz="10207" dirty="0" smtClean="0">
                <a:solidFill>
                  <a:srgbClr val="FCFCFC"/>
                </a:solidFill>
                <a:latin typeface="Poppins Ultra-Bold"/>
              </a:rPr>
              <a:t>Ζάχαρη</a:t>
            </a:r>
            <a:endParaRPr lang="en-US" sz="10207" dirty="0">
              <a:solidFill>
                <a:srgbClr val="FCFCFC"/>
              </a:solidFill>
              <a:latin typeface="Poppins Ultra-Bo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-1546451"/>
            <a:ext cx="19326169" cy="12876060"/>
          </a:xfrm>
          <a:custGeom>
            <a:avLst/>
            <a:gdLst/>
            <a:ahLst/>
            <a:cxnLst/>
            <a:rect l="l" t="t" r="r" b="b"/>
            <a:pathLst>
              <a:path w="19326169" h="12876060">
                <a:moveTo>
                  <a:pt x="0" y="0"/>
                </a:moveTo>
                <a:lnTo>
                  <a:pt x="19326169" y="0"/>
                </a:lnTo>
                <a:lnTo>
                  <a:pt x="19326169" y="12876060"/>
                </a:lnTo>
                <a:lnTo>
                  <a:pt x="0" y="128760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102287" y="3831838"/>
            <a:ext cx="4240707" cy="17284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291"/>
              </a:lnSpc>
            </a:pPr>
            <a:r>
              <a:rPr lang="el-GR" sz="10207" dirty="0" smtClean="0">
                <a:solidFill>
                  <a:srgbClr val="FCFCFC"/>
                </a:solidFill>
                <a:latin typeface="Poppins Ultra-Bold"/>
              </a:rPr>
              <a:t>Ζάρια</a:t>
            </a:r>
            <a:endParaRPr lang="en-US" sz="10207" dirty="0">
              <a:solidFill>
                <a:srgbClr val="FCFCFC"/>
              </a:solidFill>
              <a:latin typeface="Poppins Ultra-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028700" y="-2978822"/>
            <a:ext cx="17133400" cy="17143454"/>
          </a:xfrm>
          <a:custGeom>
            <a:avLst/>
            <a:gdLst/>
            <a:ahLst/>
            <a:cxnLst/>
            <a:rect l="l" t="t" r="r" b="b"/>
            <a:pathLst>
              <a:path w="17133400" h="17143454">
                <a:moveTo>
                  <a:pt x="0" y="0"/>
                </a:moveTo>
                <a:lnTo>
                  <a:pt x="17133400" y="0"/>
                </a:lnTo>
                <a:lnTo>
                  <a:pt x="17133400" y="17143455"/>
                </a:lnTo>
                <a:lnTo>
                  <a:pt x="0" y="171434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8158011" y="2936784"/>
            <a:ext cx="9332626" cy="36676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291"/>
              </a:lnSpc>
            </a:pPr>
            <a:r>
              <a:rPr lang="el-GR" sz="10207" dirty="0" smtClean="0">
                <a:solidFill>
                  <a:srgbClr val="FCFCFC"/>
                </a:solidFill>
                <a:latin typeface="Poppins Ultra-Bold"/>
              </a:rPr>
              <a:t>Κύβοι στην αρχιτεκτονική</a:t>
            </a:r>
            <a:endParaRPr lang="en-US" sz="10207" dirty="0">
              <a:solidFill>
                <a:srgbClr val="FCFCFC"/>
              </a:solidFill>
              <a:latin typeface="Poppins Ultra-Bol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028700" y="-266700"/>
            <a:ext cx="17259300" cy="11506200"/>
          </a:xfrm>
          <a:custGeom>
            <a:avLst/>
            <a:gdLst/>
            <a:ahLst/>
            <a:cxnLst/>
            <a:rect l="l" t="t" r="r" b="b"/>
            <a:pathLst>
              <a:path w="17259300" h="11506200">
                <a:moveTo>
                  <a:pt x="0" y="0"/>
                </a:moveTo>
                <a:lnTo>
                  <a:pt x="17259300" y="0"/>
                </a:lnTo>
                <a:lnTo>
                  <a:pt x="17259300" y="11506200"/>
                </a:lnTo>
                <a:lnTo>
                  <a:pt x="0" y="11506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9903974" y="3036142"/>
            <a:ext cx="8061092" cy="3154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344"/>
              </a:lnSpc>
            </a:pPr>
            <a:r>
              <a:rPr lang="el-GR" sz="8817" dirty="0" smtClean="0">
                <a:solidFill>
                  <a:srgbClr val="FCFCFC"/>
                </a:solidFill>
                <a:latin typeface="Poppins Ultra-Bold"/>
              </a:rPr>
              <a:t>Πορτοκαλί κύβος</a:t>
            </a:r>
            <a:r>
              <a:rPr lang="en-US" sz="8817" dirty="0" smtClean="0">
                <a:solidFill>
                  <a:srgbClr val="FCFCFC"/>
                </a:solidFill>
                <a:latin typeface="Poppins Ultra-Bold"/>
              </a:rPr>
              <a:t>, </a:t>
            </a:r>
            <a:r>
              <a:rPr lang="en-US" sz="8817" dirty="0">
                <a:solidFill>
                  <a:srgbClr val="FCFCFC"/>
                </a:solidFill>
                <a:latin typeface="Poppins Ultra-Bold"/>
              </a:rPr>
              <a:t>Lyon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28700" y="-266700"/>
            <a:ext cx="17259300" cy="11506200"/>
          </a:xfrm>
          <a:custGeom>
            <a:avLst/>
            <a:gdLst/>
            <a:ahLst/>
            <a:cxnLst/>
            <a:rect l="l" t="t" r="r" b="b"/>
            <a:pathLst>
              <a:path w="17259300" h="11506200">
                <a:moveTo>
                  <a:pt x="0" y="0"/>
                </a:moveTo>
                <a:lnTo>
                  <a:pt x="17259300" y="0"/>
                </a:lnTo>
                <a:lnTo>
                  <a:pt x="17259300" y="11506200"/>
                </a:lnTo>
                <a:lnTo>
                  <a:pt x="0" y="115062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0226908" y="384585"/>
            <a:ext cx="7548900" cy="29540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559"/>
              </a:lnSpc>
            </a:pPr>
            <a:r>
              <a:rPr lang="en-US" sz="8256" dirty="0" err="1">
                <a:solidFill>
                  <a:srgbClr val="FCFCFC"/>
                </a:solidFill>
                <a:latin typeface="Poppins Ultra-Bold"/>
                <a:hlinkClick r:id="rId5" tooltip="https://www.dezeen.com/2015/11/28/shift-architecture-urbanism-geometric-forms-dutch-museum-complex-limburg-continium-discovery-centre/"/>
              </a:rPr>
              <a:t>Museumplein</a:t>
            </a:r>
            <a:r>
              <a:rPr lang="en-US" sz="8256" dirty="0">
                <a:solidFill>
                  <a:srgbClr val="FCFCFC"/>
                </a:solidFill>
                <a:latin typeface="Poppins Ultra-Bold"/>
                <a:hlinkClick r:id="rId5" tooltip="https://www.dezeen.com/2015/11/28/shift-architecture-urbanism-geometric-forms-dutch-museum-complex-limburg-continium-discovery-centre/"/>
              </a:rPr>
              <a:t> Limburg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566212" y="102453"/>
            <a:ext cx="8061092" cy="1499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344"/>
              </a:lnSpc>
            </a:pPr>
            <a:r>
              <a:rPr lang="en-US" sz="8817" dirty="0">
                <a:solidFill>
                  <a:srgbClr val="FCFCFC"/>
                </a:solidFill>
                <a:latin typeface="Poppins Bold"/>
                <a:hlinkClick r:id="rId5" tooltip="https://www.dezeen.com/2015/11/28/shift-architecture-urbanism-geometric-forms-dutch-museum-complex-limburg-continium-discovery-centre/"/>
              </a:rPr>
              <a:t>Berli</a:t>
            </a:r>
            <a:r>
              <a:rPr lang="en-US" sz="8817" dirty="0">
                <a:solidFill>
                  <a:srgbClr val="FCFCFC"/>
                </a:solidFill>
                <a:latin typeface="Poppins Bold"/>
              </a:rPr>
              <a:t>n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-942975"/>
            <a:ext cx="17259300" cy="12944475"/>
          </a:xfrm>
          <a:custGeom>
            <a:avLst/>
            <a:gdLst/>
            <a:ahLst/>
            <a:cxnLst/>
            <a:rect l="l" t="t" r="r" b="b"/>
            <a:pathLst>
              <a:path w="17259300" h="12944475">
                <a:moveTo>
                  <a:pt x="0" y="0"/>
                </a:moveTo>
                <a:lnTo>
                  <a:pt x="17259300" y="0"/>
                </a:lnTo>
                <a:lnTo>
                  <a:pt x="17259300" y="12944475"/>
                </a:lnTo>
                <a:lnTo>
                  <a:pt x="0" y="129444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1707367" y="523609"/>
            <a:ext cx="6815246" cy="10961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989"/>
              </a:lnSpc>
            </a:pPr>
            <a:r>
              <a:rPr lang="el-GR" sz="6420" dirty="0" smtClean="0">
                <a:solidFill>
                  <a:srgbClr val="000000"/>
                </a:solidFill>
                <a:latin typeface="Poppins Bold"/>
                <a:hlinkClick r:id="rId5" tooltip="https://www.dezeen.com/2015/11/28/shift-architecture-urbanism-geometric-forms-dutch-museum-complex-limburg-continium-discovery-centre/"/>
              </a:rPr>
              <a:t>Πύργος </a:t>
            </a:r>
            <a:r>
              <a:rPr lang="en-US" sz="6420" dirty="0" err="1" smtClean="0">
                <a:solidFill>
                  <a:srgbClr val="000000"/>
                </a:solidFill>
                <a:latin typeface="Poppins Bold"/>
                <a:hlinkClick r:id="rId5" tooltip="https://www.dezeen.com/2015/11/28/shift-architecture-urbanism-geometric-forms-dutch-museum-complex-limburg-continium-discovery-centre/"/>
              </a:rPr>
              <a:t>Nakagin</a:t>
            </a:r>
            <a:endParaRPr lang="en-US" sz="6420" dirty="0">
              <a:solidFill>
                <a:srgbClr val="000000"/>
              </a:solidFill>
              <a:latin typeface="Poppins Bold"/>
              <a:hlinkClick r:id="rId5" tooltip="https://www.dezeen.com/2015/11/28/shift-architecture-urbanism-geometric-forms-dutch-museum-complex-limburg-continium-discovery-centre/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48029" y="-912107"/>
            <a:ext cx="18561681" cy="12366720"/>
          </a:xfrm>
          <a:custGeom>
            <a:avLst/>
            <a:gdLst/>
            <a:ahLst/>
            <a:cxnLst/>
            <a:rect l="l" t="t" r="r" b="b"/>
            <a:pathLst>
              <a:path w="18561681" h="12366720">
                <a:moveTo>
                  <a:pt x="0" y="0"/>
                </a:moveTo>
                <a:lnTo>
                  <a:pt x="18561681" y="0"/>
                </a:lnTo>
                <a:lnTo>
                  <a:pt x="18561681" y="12366721"/>
                </a:lnTo>
                <a:lnTo>
                  <a:pt x="0" y="1236672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805652" y="416456"/>
            <a:ext cx="8541647" cy="1220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092"/>
              </a:lnSpc>
            </a:pPr>
            <a:r>
              <a:rPr lang="el-GR" sz="7209" dirty="0" smtClean="0">
                <a:solidFill>
                  <a:srgbClr val="FCFCFC"/>
                </a:solidFill>
                <a:latin typeface="Poppins Ultra-Bold"/>
              </a:rPr>
              <a:t>Τι είναι κύβος;</a:t>
            </a:r>
            <a:endParaRPr lang="en-US" sz="7209" dirty="0">
              <a:solidFill>
                <a:srgbClr val="FCFCFC"/>
              </a:solidFill>
              <a:latin typeface="Poppins Ultra-Bold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-942975"/>
            <a:ext cx="17259300" cy="12944475"/>
          </a:xfrm>
          <a:custGeom>
            <a:avLst/>
            <a:gdLst/>
            <a:ahLst/>
            <a:cxnLst/>
            <a:rect l="l" t="t" r="r" b="b"/>
            <a:pathLst>
              <a:path w="17259300" h="12944475">
                <a:moveTo>
                  <a:pt x="0" y="0"/>
                </a:moveTo>
                <a:lnTo>
                  <a:pt x="17259300" y="0"/>
                </a:lnTo>
                <a:lnTo>
                  <a:pt x="17259300" y="12944475"/>
                </a:lnTo>
                <a:lnTo>
                  <a:pt x="0" y="129444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671627" y="126047"/>
            <a:ext cx="8061092" cy="1499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344"/>
              </a:lnSpc>
            </a:pPr>
            <a:r>
              <a:rPr lang="el-GR" sz="8817" dirty="0" smtClean="0">
                <a:solidFill>
                  <a:srgbClr val="FCFCFC"/>
                </a:solidFill>
                <a:latin typeface="Poppins Bold"/>
              </a:rPr>
              <a:t>Γλυπτό </a:t>
            </a:r>
            <a:r>
              <a:rPr lang="en-US" sz="8817" dirty="0" smtClean="0">
                <a:solidFill>
                  <a:srgbClr val="FCFCFC"/>
                </a:solidFill>
                <a:latin typeface="Poppins Bold"/>
              </a:rPr>
              <a:t>Alamo </a:t>
            </a:r>
            <a:endParaRPr lang="en-US" sz="8817" dirty="0">
              <a:solidFill>
                <a:srgbClr val="FCFCFC"/>
              </a:solidFill>
              <a:latin typeface="Poppins Bold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833443" y="-942759"/>
            <a:ext cx="44820473" cy="29861640"/>
          </a:xfrm>
          <a:custGeom>
            <a:avLst/>
            <a:gdLst/>
            <a:ahLst/>
            <a:cxnLst/>
            <a:rect l="l" t="t" r="r" b="b"/>
            <a:pathLst>
              <a:path w="44820473" h="29861640">
                <a:moveTo>
                  <a:pt x="0" y="0"/>
                </a:moveTo>
                <a:lnTo>
                  <a:pt x="44820473" y="0"/>
                </a:lnTo>
                <a:lnTo>
                  <a:pt x="44820473" y="29861640"/>
                </a:lnTo>
                <a:lnTo>
                  <a:pt x="0" y="298616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451420" y="-401121"/>
            <a:ext cx="14428934" cy="11344750"/>
          </a:xfrm>
          <a:custGeom>
            <a:avLst/>
            <a:gdLst/>
            <a:ahLst/>
            <a:cxnLst/>
            <a:rect l="l" t="t" r="r" b="b"/>
            <a:pathLst>
              <a:path w="14428934" h="11344750">
                <a:moveTo>
                  <a:pt x="0" y="0"/>
                </a:moveTo>
                <a:lnTo>
                  <a:pt x="14428934" y="0"/>
                </a:lnTo>
                <a:lnTo>
                  <a:pt x="14428934" y="11344749"/>
                </a:lnTo>
                <a:lnTo>
                  <a:pt x="0" y="1134474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671627" y="742950"/>
            <a:ext cx="9332626" cy="55015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291"/>
              </a:lnSpc>
            </a:pPr>
            <a:r>
              <a:rPr lang="el-GR" sz="10207" dirty="0" smtClean="0">
                <a:solidFill>
                  <a:srgbClr val="FCFCFC"/>
                </a:solidFill>
                <a:latin typeface="Poppins Ultra-Bold"/>
              </a:rPr>
              <a:t>Ας εξερευνήσουμε τους κύβους</a:t>
            </a:r>
            <a:endParaRPr lang="en-US" sz="10207" dirty="0">
              <a:solidFill>
                <a:srgbClr val="FCFCFC"/>
              </a:solidFill>
              <a:latin typeface="Poppins Ultra-Bold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028700" y="-146678"/>
            <a:ext cx="17259300" cy="11250943"/>
          </a:xfrm>
          <a:custGeom>
            <a:avLst/>
            <a:gdLst/>
            <a:ahLst/>
            <a:cxnLst/>
            <a:rect l="l" t="t" r="r" b="b"/>
            <a:pathLst>
              <a:path w="17259300" h="11250943">
                <a:moveTo>
                  <a:pt x="0" y="0"/>
                </a:moveTo>
                <a:lnTo>
                  <a:pt x="17259300" y="0"/>
                </a:lnTo>
                <a:lnTo>
                  <a:pt x="17259300" y="11250943"/>
                </a:lnTo>
                <a:lnTo>
                  <a:pt x="0" y="112509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316966" y="176405"/>
            <a:ext cx="7393663" cy="13665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321"/>
              </a:lnSpc>
            </a:pPr>
            <a:r>
              <a:rPr lang="el-GR" sz="8087" dirty="0" smtClean="0">
                <a:solidFill>
                  <a:srgbClr val="000000"/>
                </a:solidFill>
                <a:latin typeface="Poppins Ultra-Bold"/>
              </a:rPr>
              <a:t>Κύβοι στην τέχνη</a:t>
            </a:r>
            <a:endParaRPr lang="en-US" sz="8087" dirty="0">
              <a:solidFill>
                <a:srgbClr val="000000"/>
              </a:solidFill>
              <a:latin typeface="Poppins Ultra-Bold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71627" y="421180"/>
            <a:ext cx="3803199" cy="2503036"/>
          </a:xfrm>
          <a:custGeom>
            <a:avLst/>
            <a:gdLst/>
            <a:ahLst/>
            <a:cxnLst/>
            <a:rect l="l" t="t" r="r" b="b"/>
            <a:pathLst>
              <a:path w="3803199" h="2503036">
                <a:moveTo>
                  <a:pt x="0" y="0"/>
                </a:moveTo>
                <a:lnTo>
                  <a:pt x="3803199" y="0"/>
                </a:lnTo>
                <a:lnTo>
                  <a:pt x="3803199" y="2503036"/>
                </a:lnTo>
                <a:lnTo>
                  <a:pt x="0" y="250303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1132614" y="-733283"/>
            <a:ext cx="7346855" cy="11020283"/>
          </a:xfrm>
          <a:custGeom>
            <a:avLst/>
            <a:gdLst/>
            <a:ahLst/>
            <a:cxnLst/>
            <a:rect l="l" t="t" r="r" b="b"/>
            <a:pathLst>
              <a:path w="7346855" h="11020283">
                <a:moveTo>
                  <a:pt x="0" y="0"/>
                </a:moveTo>
                <a:lnTo>
                  <a:pt x="7346856" y="0"/>
                </a:lnTo>
                <a:lnTo>
                  <a:pt x="7346856" y="11020283"/>
                </a:lnTo>
                <a:lnTo>
                  <a:pt x="0" y="1102028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7508096">
            <a:off x="2031639" y="6186706"/>
            <a:ext cx="4083168" cy="5424499"/>
          </a:xfrm>
          <a:custGeom>
            <a:avLst/>
            <a:gdLst/>
            <a:ahLst/>
            <a:cxnLst/>
            <a:rect l="l" t="t" r="r" b="b"/>
            <a:pathLst>
              <a:path w="4083168" h="5424499">
                <a:moveTo>
                  <a:pt x="0" y="0"/>
                </a:moveTo>
                <a:lnTo>
                  <a:pt x="4083168" y="0"/>
                </a:lnTo>
                <a:lnTo>
                  <a:pt x="4083168" y="5424499"/>
                </a:lnTo>
                <a:lnTo>
                  <a:pt x="0" y="542449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367632" y="3358428"/>
            <a:ext cx="9076663" cy="4462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02"/>
              </a:lnSpc>
            </a:pPr>
            <a:r>
              <a:rPr lang="en-US" sz="4144" dirty="0">
                <a:solidFill>
                  <a:srgbClr val="000000"/>
                </a:solidFill>
                <a:latin typeface="+mj-lt"/>
              </a:rPr>
              <a:t>Thank You x is </a:t>
            </a:r>
            <a:r>
              <a:rPr lang="el-GR" sz="4144" dirty="0" smtClean="0">
                <a:solidFill>
                  <a:srgbClr val="000000"/>
                </a:solidFill>
                <a:latin typeface="+mj-lt"/>
              </a:rPr>
              <a:t>ένας καλλιτέχνης του δρόμου στο </a:t>
            </a:r>
            <a:r>
              <a:rPr lang="en-US" sz="4144" dirty="0" smtClean="0">
                <a:solidFill>
                  <a:srgbClr val="000000"/>
                </a:solidFill>
                <a:latin typeface="+mj-lt"/>
              </a:rPr>
              <a:t>Los Angeles</a:t>
            </a:r>
            <a:endParaRPr lang="en-US" sz="4144" dirty="0">
              <a:solidFill>
                <a:srgbClr val="000000"/>
              </a:solidFill>
              <a:latin typeface="+mj-lt"/>
            </a:endParaRPr>
          </a:p>
          <a:p>
            <a:pPr>
              <a:lnSpc>
                <a:spcPts val="5802"/>
              </a:lnSpc>
            </a:pPr>
            <a:endParaRPr/>
          </a:p>
          <a:p>
            <a:pPr>
              <a:lnSpc>
                <a:spcPts val="5802"/>
              </a:lnSpc>
              <a:spcBef>
                <a:spcPct val="0"/>
              </a:spcBef>
            </a:pPr>
            <a:r>
              <a:rPr lang="en-US" sz="4144" dirty="0">
                <a:solidFill>
                  <a:srgbClr val="000000"/>
                </a:solidFill>
              </a:rPr>
              <a:t>Thank You x </a:t>
            </a:r>
            <a:r>
              <a:rPr lang="el-GR" sz="4144" dirty="0" smtClean="0">
                <a:solidFill>
                  <a:srgbClr val="000000"/>
                </a:solidFill>
              </a:rPr>
              <a:t>είναι το καλλιτεχνικό του ψευδώνυμο, κάτι που έχουν όλοι οι καλλιτέχνες.</a:t>
            </a:r>
            <a:endParaRPr lang="en-US" sz="4144" dirty="0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671626" y="8029509"/>
            <a:ext cx="8829695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66"/>
              </a:lnSpc>
              <a:spcBef>
                <a:spcPct val="0"/>
              </a:spcBef>
            </a:pPr>
            <a:r>
              <a:rPr lang="el-GR" sz="3404" b="1" dirty="0" smtClean="0">
                <a:solidFill>
                  <a:srgbClr val="000000"/>
                </a:solidFill>
                <a:latin typeface="Poppins Bold"/>
              </a:rPr>
              <a:t>Ψευδώνυμο - </a:t>
            </a:r>
            <a:r>
              <a:rPr lang="el-GR" sz="3404" b="1" dirty="0" smtClean="0">
                <a:solidFill>
                  <a:srgbClr val="000000"/>
                </a:solidFill>
                <a:latin typeface="Poppins Bold"/>
              </a:rPr>
              <a:t>είναι </a:t>
            </a:r>
            <a:r>
              <a:rPr lang="el-GR" sz="3404" b="1" dirty="0" smtClean="0">
                <a:solidFill>
                  <a:srgbClr val="000000"/>
                </a:solidFill>
                <a:latin typeface="Poppins Bold"/>
              </a:rPr>
              <a:t>ένα όνομα που χρησιμοποιείται για την προστασία της αληθινής ταυτότητας κάποιου</a:t>
            </a:r>
            <a:endParaRPr lang="en-US" sz="3404" b="1" dirty="0">
              <a:solidFill>
                <a:srgbClr val="000000"/>
              </a:solidFill>
              <a:latin typeface="Poppins Bold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671627" y="1409165"/>
            <a:ext cx="1901600" cy="1251518"/>
          </a:xfrm>
          <a:custGeom>
            <a:avLst/>
            <a:gdLst/>
            <a:ahLst/>
            <a:cxnLst/>
            <a:rect l="l" t="t" r="r" b="b"/>
            <a:pathLst>
              <a:path w="1901600" h="1251518">
                <a:moveTo>
                  <a:pt x="0" y="0"/>
                </a:moveTo>
                <a:lnTo>
                  <a:pt x="1901599" y="0"/>
                </a:lnTo>
                <a:lnTo>
                  <a:pt x="1901599" y="1251517"/>
                </a:lnTo>
                <a:lnTo>
                  <a:pt x="0" y="1251517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print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870156" y="-472182"/>
            <a:ext cx="9121386" cy="11777990"/>
          </a:xfrm>
          <a:custGeom>
            <a:avLst/>
            <a:gdLst/>
            <a:ahLst/>
            <a:cxnLst/>
            <a:rect l="l" t="t" r="r" b="b"/>
            <a:pathLst>
              <a:path w="9121386" h="11777990">
                <a:moveTo>
                  <a:pt x="0" y="0"/>
                </a:moveTo>
                <a:lnTo>
                  <a:pt x="9121386" y="0"/>
                </a:lnTo>
                <a:lnTo>
                  <a:pt x="9121386" y="11777989"/>
                </a:lnTo>
                <a:lnTo>
                  <a:pt x="0" y="117779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367632" y="580008"/>
            <a:ext cx="8502524" cy="9119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123"/>
              </a:lnSpc>
            </a:pPr>
            <a:r>
              <a:rPr lang="el-GR" sz="3659" dirty="0" smtClean="0">
                <a:solidFill>
                  <a:srgbClr val="000000"/>
                </a:solidFill>
              </a:rPr>
              <a:t>Το ψευδώνυμο </a:t>
            </a:r>
            <a:r>
              <a:rPr lang="el-GR" sz="3659" dirty="0" err="1" smtClean="0">
                <a:solidFill>
                  <a:srgbClr val="000000"/>
                </a:solidFill>
              </a:rPr>
              <a:t>Thank</a:t>
            </a:r>
            <a:r>
              <a:rPr lang="el-GR" sz="3659" dirty="0" smtClean="0">
                <a:solidFill>
                  <a:srgbClr val="000000"/>
                </a:solidFill>
              </a:rPr>
              <a:t> </a:t>
            </a:r>
            <a:r>
              <a:rPr lang="el-GR" sz="3659" dirty="0" err="1" smtClean="0">
                <a:solidFill>
                  <a:srgbClr val="000000"/>
                </a:solidFill>
              </a:rPr>
              <a:t>You</a:t>
            </a:r>
            <a:r>
              <a:rPr lang="el-GR" sz="3659" dirty="0" smtClean="0">
                <a:solidFill>
                  <a:srgbClr val="000000"/>
                </a:solidFill>
              </a:rPr>
              <a:t> x δόθηκε στον καλλιτέχνη κατά λάθος</a:t>
            </a:r>
          </a:p>
          <a:p>
            <a:pPr algn="just">
              <a:lnSpc>
                <a:spcPts val="5123"/>
              </a:lnSpc>
            </a:pPr>
            <a:endParaRPr lang="el-GR" sz="3659" dirty="0" smtClean="0">
              <a:solidFill>
                <a:srgbClr val="000000"/>
              </a:solidFill>
            </a:endParaRPr>
          </a:p>
          <a:p>
            <a:pPr algn="just">
              <a:lnSpc>
                <a:spcPts val="5123"/>
              </a:lnSpc>
            </a:pPr>
            <a:r>
              <a:rPr lang="el-GR" sz="3659" dirty="0" smtClean="0">
                <a:solidFill>
                  <a:srgbClr val="000000"/>
                </a:solidFill>
              </a:rPr>
              <a:t>Το 2009, εντοπίστηκε το πορτρέτο του </a:t>
            </a:r>
            <a:r>
              <a:rPr lang="el-GR" sz="3659" dirty="0" err="1" smtClean="0">
                <a:solidFill>
                  <a:srgbClr val="000000"/>
                </a:solidFill>
              </a:rPr>
              <a:t>Andy</a:t>
            </a:r>
            <a:r>
              <a:rPr lang="el-GR" sz="3659" dirty="0" smtClean="0">
                <a:solidFill>
                  <a:srgbClr val="000000"/>
                </a:solidFill>
              </a:rPr>
              <a:t> </a:t>
            </a:r>
            <a:r>
              <a:rPr lang="el-GR" sz="3659" dirty="0" err="1" smtClean="0">
                <a:solidFill>
                  <a:srgbClr val="000000"/>
                </a:solidFill>
              </a:rPr>
              <a:t>Warhol</a:t>
            </a:r>
            <a:r>
              <a:rPr lang="el-GR" sz="3659" dirty="0" smtClean="0">
                <a:solidFill>
                  <a:srgbClr val="000000"/>
                </a:solidFill>
              </a:rPr>
              <a:t> που δημιουργήθηκε από ένα </a:t>
            </a:r>
            <a:r>
              <a:rPr lang="el-GR" sz="3659" dirty="0" err="1" smtClean="0">
                <a:solidFill>
                  <a:srgbClr val="000000"/>
                </a:solidFill>
              </a:rPr>
              <a:t>στένσιλ</a:t>
            </a:r>
            <a:r>
              <a:rPr lang="el-GR" sz="3659" dirty="0" smtClean="0">
                <a:solidFill>
                  <a:srgbClr val="000000"/>
                </a:solidFill>
              </a:rPr>
              <a:t> μπογιάς με το "</a:t>
            </a:r>
            <a:r>
              <a:rPr lang="el-GR" sz="3659" dirty="0" err="1" smtClean="0">
                <a:solidFill>
                  <a:srgbClr val="000000"/>
                </a:solidFill>
              </a:rPr>
              <a:t>Thank</a:t>
            </a:r>
            <a:r>
              <a:rPr lang="el-GR" sz="3659" dirty="0" smtClean="0">
                <a:solidFill>
                  <a:srgbClr val="000000"/>
                </a:solidFill>
              </a:rPr>
              <a:t> </a:t>
            </a:r>
            <a:r>
              <a:rPr lang="el-GR" sz="3659" dirty="0" err="1" smtClean="0">
                <a:solidFill>
                  <a:srgbClr val="000000"/>
                </a:solidFill>
              </a:rPr>
              <a:t>you</a:t>
            </a:r>
            <a:r>
              <a:rPr lang="el-GR" sz="3659" dirty="0" smtClean="0">
                <a:solidFill>
                  <a:srgbClr val="000000"/>
                </a:solidFill>
              </a:rPr>
              <a:t> x" από κάτω</a:t>
            </a:r>
          </a:p>
          <a:p>
            <a:pPr algn="just">
              <a:lnSpc>
                <a:spcPts val="5123"/>
              </a:lnSpc>
            </a:pPr>
            <a:endParaRPr lang="el-GR" sz="3659" dirty="0" smtClean="0">
              <a:solidFill>
                <a:srgbClr val="000000"/>
              </a:solidFill>
            </a:endParaRPr>
          </a:p>
          <a:p>
            <a:pPr algn="just">
              <a:lnSpc>
                <a:spcPts val="5123"/>
              </a:lnSpc>
            </a:pPr>
            <a:r>
              <a:rPr lang="el-GR" sz="3659" dirty="0" smtClean="0">
                <a:solidFill>
                  <a:srgbClr val="000000"/>
                </a:solidFill>
              </a:rPr>
              <a:t>Ο καλλιτέχνης πρόσθεσε το "</a:t>
            </a:r>
            <a:r>
              <a:rPr lang="el-GR" sz="3659" dirty="0" err="1" smtClean="0">
                <a:solidFill>
                  <a:srgbClr val="000000"/>
                </a:solidFill>
              </a:rPr>
              <a:t>thank</a:t>
            </a:r>
            <a:r>
              <a:rPr lang="el-GR" sz="3659" dirty="0" smtClean="0">
                <a:solidFill>
                  <a:srgbClr val="000000"/>
                </a:solidFill>
              </a:rPr>
              <a:t> </a:t>
            </a:r>
            <a:r>
              <a:rPr lang="el-GR" sz="3659" dirty="0" err="1" smtClean="0">
                <a:solidFill>
                  <a:srgbClr val="000000"/>
                </a:solidFill>
              </a:rPr>
              <a:t>you</a:t>
            </a:r>
            <a:r>
              <a:rPr lang="el-GR" sz="3659" dirty="0" smtClean="0">
                <a:solidFill>
                  <a:srgbClr val="000000"/>
                </a:solidFill>
              </a:rPr>
              <a:t> x" ως χειρονομία ευγνωμοσύνης στο έργο τέχνης του </a:t>
            </a:r>
            <a:r>
              <a:rPr lang="el-GR" sz="3659" dirty="0" err="1" smtClean="0">
                <a:solidFill>
                  <a:srgbClr val="000000"/>
                </a:solidFill>
              </a:rPr>
              <a:t>Warhol</a:t>
            </a:r>
            <a:endParaRPr lang="el-GR" sz="3659" dirty="0" smtClean="0">
              <a:solidFill>
                <a:srgbClr val="000000"/>
              </a:solidFill>
            </a:endParaRPr>
          </a:p>
          <a:p>
            <a:pPr algn="just">
              <a:lnSpc>
                <a:spcPts val="5123"/>
              </a:lnSpc>
            </a:pPr>
            <a:endParaRPr lang="el-GR" sz="3659" dirty="0" smtClean="0">
              <a:solidFill>
                <a:srgbClr val="000000"/>
              </a:solidFill>
            </a:endParaRPr>
          </a:p>
          <a:p>
            <a:pPr algn="just">
              <a:lnSpc>
                <a:spcPts val="5123"/>
              </a:lnSpc>
            </a:pPr>
            <a:r>
              <a:rPr lang="el-GR" sz="3659" dirty="0" smtClean="0">
                <a:solidFill>
                  <a:srgbClr val="000000"/>
                </a:solidFill>
              </a:rPr>
              <a:t>Το </a:t>
            </a:r>
            <a:r>
              <a:rPr lang="el-GR" sz="3659" dirty="0" err="1" smtClean="0">
                <a:solidFill>
                  <a:srgbClr val="000000"/>
                </a:solidFill>
              </a:rPr>
              <a:t>Thank</a:t>
            </a:r>
            <a:r>
              <a:rPr lang="el-GR" sz="3659" dirty="0" smtClean="0">
                <a:solidFill>
                  <a:srgbClr val="000000"/>
                </a:solidFill>
              </a:rPr>
              <a:t> </a:t>
            </a:r>
            <a:r>
              <a:rPr lang="el-GR" sz="3659" dirty="0" err="1" smtClean="0">
                <a:solidFill>
                  <a:srgbClr val="000000"/>
                </a:solidFill>
              </a:rPr>
              <a:t>You</a:t>
            </a:r>
            <a:r>
              <a:rPr lang="el-GR" sz="3659" dirty="0" smtClean="0">
                <a:solidFill>
                  <a:srgbClr val="000000"/>
                </a:solidFill>
              </a:rPr>
              <a:t> x έγινε η ταυτότητα του καλλιτέχνη</a:t>
            </a:r>
            <a:endParaRPr lang="en-US" sz="3659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-37641"/>
            <a:ext cx="18288000" cy="11100021"/>
          </a:xfrm>
          <a:custGeom>
            <a:avLst/>
            <a:gdLst/>
            <a:ahLst/>
            <a:cxnLst/>
            <a:rect l="l" t="t" r="r" b="b"/>
            <a:pathLst>
              <a:path w="18288000" h="11100021">
                <a:moveTo>
                  <a:pt x="0" y="0"/>
                </a:moveTo>
                <a:lnTo>
                  <a:pt x="18288000" y="0"/>
                </a:lnTo>
                <a:lnTo>
                  <a:pt x="18288000" y="11100021"/>
                </a:lnTo>
                <a:lnTo>
                  <a:pt x="0" y="1110002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662728" y="6104775"/>
            <a:ext cx="10371137" cy="3491167"/>
          </a:xfrm>
          <a:custGeom>
            <a:avLst/>
            <a:gdLst/>
            <a:ahLst/>
            <a:cxnLst/>
            <a:rect l="l" t="t" r="r" b="b"/>
            <a:pathLst>
              <a:path w="10371137" h="3491167">
                <a:moveTo>
                  <a:pt x="0" y="0"/>
                </a:moveTo>
                <a:lnTo>
                  <a:pt x="10371137" y="0"/>
                </a:lnTo>
                <a:lnTo>
                  <a:pt x="10371137" y="3491167"/>
                </a:lnTo>
                <a:lnTo>
                  <a:pt x="0" y="349116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9845672" y="6886529"/>
            <a:ext cx="6586562" cy="11946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0"/>
              </a:lnSpc>
            </a:pPr>
            <a:r>
              <a:rPr lang="el-GR" sz="3393" dirty="0" smtClean="0">
                <a:solidFill>
                  <a:srgbClr val="000000"/>
                </a:solidFill>
                <a:latin typeface="Poppins Bold"/>
              </a:rPr>
              <a:t>Αυτοί οι "πίνακες με </a:t>
            </a:r>
            <a:r>
              <a:rPr lang="el-GR" sz="3393" dirty="0" err="1" smtClean="0">
                <a:solidFill>
                  <a:srgbClr val="000000"/>
                </a:solidFill>
                <a:latin typeface="Poppins Bold"/>
              </a:rPr>
              <a:t>κύβους"είχαν</a:t>
            </a:r>
            <a:r>
              <a:rPr lang="el-GR" sz="3393" dirty="0" smtClean="0">
                <a:solidFill>
                  <a:srgbClr val="000000"/>
                </a:solidFill>
                <a:latin typeface="Poppins Bold"/>
              </a:rPr>
              <a:t> τεράστια επιτυχία για τον καλλιτέχνη</a:t>
            </a:r>
            <a:endParaRPr lang="en-US" sz="3393" dirty="0">
              <a:solidFill>
                <a:srgbClr val="000000"/>
              </a:solidFill>
              <a:latin typeface="Poppins Bold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6694" y="0"/>
            <a:ext cx="18741815" cy="10465935"/>
          </a:xfrm>
          <a:custGeom>
            <a:avLst/>
            <a:gdLst/>
            <a:ahLst/>
            <a:cxnLst/>
            <a:rect l="l" t="t" r="r" b="b"/>
            <a:pathLst>
              <a:path w="18741815" h="10465935">
                <a:moveTo>
                  <a:pt x="0" y="0"/>
                </a:moveTo>
                <a:lnTo>
                  <a:pt x="18741815" y="0"/>
                </a:lnTo>
                <a:lnTo>
                  <a:pt x="18741815" y="10465935"/>
                </a:lnTo>
                <a:lnTo>
                  <a:pt x="0" y="1046593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6694" y="0"/>
            <a:ext cx="18421388" cy="10287000"/>
          </a:xfrm>
          <a:custGeom>
            <a:avLst/>
            <a:gdLst/>
            <a:ahLst/>
            <a:cxnLst/>
            <a:rect l="l" t="t" r="r" b="b"/>
            <a:pathLst>
              <a:path w="18421388" h="10287000">
                <a:moveTo>
                  <a:pt x="0" y="0"/>
                </a:moveTo>
                <a:lnTo>
                  <a:pt x="18421388" y="0"/>
                </a:lnTo>
                <a:lnTo>
                  <a:pt x="1842138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833443" y="-942759"/>
            <a:ext cx="44820473" cy="29861640"/>
          </a:xfrm>
          <a:custGeom>
            <a:avLst/>
            <a:gdLst/>
            <a:ahLst/>
            <a:cxnLst/>
            <a:rect l="l" t="t" r="r" b="b"/>
            <a:pathLst>
              <a:path w="44820473" h="29861640">
                <a:moveTo>
                  <a:pt x="0" y="0"/>
                </a:moveTo>
                <a:lnTo>
                  <a:pt x="44820473" y="0"/>
                </a:lnTo>
                <a:lnTo>
                  <a:pt x="44820473" y="29861640"/>
                </a:lnTo>
                <a:lnTo>
                  <a:pt x="0" y="298616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6521960" y="8159671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8427654" y="-614351"/>
            <a:ext cx="13925597" cy="10901351"/>
          </a:xfrm>
          <a:custGeom>
            <a:avLst/>
            <a:gdLst/>
            <a:ahLst/>
            <a:cxnLst/>
            <a:rect l="l" t="t" r="r" b="b"/>
            <a:pathLst>
              <a:path w="13925597" h="10901351">
                <a:moveTo>
                  <a:pt x="0" y="0"/>
                </a:moveTo>
                <a:lnTo>
                  <a:pt x="13925597" y="0"/>
                </a:lnTo>
                <a:lnTo>
                  <a:pt x="13925597" y="10901351"/>
                </a:lnTo>
                <a:lnTo>
                  <a:pt x="0" y="1090135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785754" y="4083759"/>
            <a:ext cx="6696099" cy="18338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291"/>
              </a:lnSpc>
            </a:pPr>
            <a:r>
              <a:rPr lang="el-GR" sz="7200" dirty="0" smtClean="0">
                <a:solidFill>
                  <a:srgbClr val="FCFCFC"/>
                </a:solidFill>
                <a:latin typeface="Poppins Ultra-Bold"/>
              </a:rPr>
              <a:t>Δραστηριότητα</a:t>
            </a:r>
            <a:endParaRPr lang="en-US" sz="7200" dirty="0">
              <a:solidFill>
                <a:srgbClr val="FCFCFC"/>
              </a:solidFill>
              <a:latin typeface="Poppins Ultra-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2606827" flipV="1">
            <a:off x="7655280" y="5925691"/>
            <a:ext cx="4254837" cy="3148580"/>
          </a:xfrm>
          <a:custGeom>
            <a:avLst/>
            <a:gdLst/>
            <a:ahLst/>
            <a:cxnLst/>
            <a:rect l="l" t="t" r="r" b="b"/>
            <a:pathLst>
              <a:path w="4254837" h="3148580">
                <a:moveTo>
                  <a:pt x="0" y="3148580"/>
                </a:moveTo>
                <a:lnTo>
                  <a:pt x="4254837" y="3148580"/>
                </a:lnTo>
                <a:lnTo>
                  <a:pt x="4254837" y="0"/>
                </a:lnTo>
                <a:lnTo>
                  <a:pt x="0" y="0"/>
                </a:lnTo>
                <a:lnTo>
                  <a:pt x="0" y="314858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671627" y="1316543"/>
            <a:ext cx="6448955" cy="6679708"/>
          </a:xfrm>
          <a:custGeom>
            <a:avLst/>
            <a:gdLst/>
            <a:ahLst/>
            <a:cxnLst/>
            <a:rect l="l" t="t" r="r" b="b"/>
            <a:pathLst>
              <a:path w="6448955" h="6679708">
                <a:moveTo>
                  <a:pt x="0" y="0"/>
                </a:moveTo>
                <a:lnTo>
                  <a:pt x="6448955" y="0"/>
                </a:lnTo>
                <a:lnTo>
                  <a:pt x="6448955" y="6679708"/>
                </a:lnTo>
                <a:lnTo>
                  <a:pt x="0" y="667970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94000"/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9356347" y="2378713"/>
            <a:ext cx="8677153" cy="39241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241"/>
              </a:lnSpc>
              <a:spcBef>
                <a:spcPct val="0"/>
              </a:spcBef>
            </a:pPr>
            <a:r>
              <a:rPr lang="el-GR" sz="7315" dirty="0" smtClean="0">
                <a:solidFill>
                  <a:srgbClr val="000000"/>
                </a:solidFill>
                <a:latin typeface="Poppins"/>
              </a:rPr>
              <a:t>Ο κύβος είναι ένα </a:t>
            </a:r>
            <a:r>
              <a:rPr lang="en-US" sz="7315" dirty="0" smtClean="0">
                <a:solidFill>
                  <a:srgbClr val="000000"/>
                </a:solidFill>
                <a:latin typeface="Poppins"/>
              </a:rPr>
              <a:t>3D</a:t>
            </a:r>
            <a:r>
              <a:rPr lang="el-GR" sz="7315" dirty="0" smtClean="0">
                <a:solidFill>
                  <a:srgbClr val="000000"/>
                </a:solidFill>
                <a:latin typeface="Poppins"/>
              </a:rPr>
              <a:t> σχήμα που μοιάζει με κουτί.</a:t>
            </a:r>
            <a:r>
              <a:rPr lang="en-US" sz="7315" dirty="0" smtClean="0">
                <a:solidFill>
                  <a:srgbClr val="000000"/>
                </a:solidFill>
                <a:latin typeface="Poppins"/>
              </a:rPr>
              <a:t> </a:t>
            </a:r>
            <a:endParaRPr lang="en-US" sz="7315" dirty="0">
              <a:solidFill>
                <a:srgbClr val="000000"/>
              </a:solidFill>
              <a:latin typeface="Poppin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8550587" y="8159671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689666" y="-259115"/>
            <a:ext cx="9887128" cy="10805230"/>
          </a:xfrm>
          <a:custGeom>
            <a:avLst/>
            <a:gdLst/>
            <a:ahLst/>
            <a:cxnLst/>
            <a:rect l="l" t="t" r="r" b="b"/>
            <a:pathLst>
              <a:path w="9887128" h="10805230">
                <a:moveTo>
                  <a:pt x="0" y="0"/>
                </a:moveTo>
                <a:lnTo>
                  <a:pt x="9887128" y="0"/>
                </a:lnTo>
                <a:lnTo>
                  <a:pt x="9887128" y="10805230"/>
                </a:lnTo>
                <a:lnTo>
                  <a:pt x="0" y="108052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9450"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662043" y="4022811"/>
            <a:ext cx="8394281" cy="212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09"/>
              </a:lnSpc>
              <a:spcBef>
                <a:spcPct val="0"/>
              </a:spcBef>
            </a:pPr>
            <a:r>
              <a:rPr lang="el-GR" sz="4006" dirty="0" smtClean="0">
                <a:solidFill>
                  <a:srgbClr val="000000"/>
                </a:solidFill>
                <a:latin typeface="+mj-lt"/>
              </a:rPr>
              <a:t>Θα δημιουργήσουμε ένα συλλογικό σχέδιο κύβου, παρόμοιο με το στυλ του </a:t>
            </a:r>
            <a:r>
              <a:rPr lang="el-GR" sz="4006" dirty="0" err="1" smtClean="0">
                <a:solidFill>
                  <a:srgbClr val="000000"/>
                </a:solidFill>
                <a:latin typeface="+mj-lt"/>
              </a:rPr>
              <a:t>Thank</a:t>
            </a:r>
            <a:r>
              <a:rPr lang="el-GR" sz="4006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l-GR" sz="4006" dirty="0" err="1" smtClean="0">
                <a:solidFill>
                  <a:srgbClr val="000000"/>
                </a:solidFill>
                <a:latin typeface="+mj-lt"/>
              </a:rPr>
              <a:t>You</a:t>
            </a:r>
            <a:r>
              <a:rPr lang="el-GR" sz="4006" dirty="0" smtClean="0">
                <a:solidFill>
                  <a:srgbClr val="000000"/>
                </a:solidFill>
                <a:latin typeface="+mj-lt"/>
              </a:rPr>
              <a:t> x</a:t>
            </a:r>
            <a:endParaRPr lang="en-US" sz="4006" dirty="0">
              <a:solidFill>
                <a:srgbClr val="00000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8550587" y="8159671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71627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375588" y="0"/>
            <a:ext cx="8676409" cy="10287000"/>
          </a:xfrm>
          <a:custGeom>
            <a:avLst/>
            <a:gdLst/>
            <a:ahLst/>
            <a:cxnLst/>
            <a:rect l="l" t="t" r="r" b="b"/>
            <a:pathLst>
              <a:path w="8676409" h="10287000">
                <a:moveTo>
                  <a:pt x="0" y="0"/>
                </a:moveTo>
                <a:lnTo>
                  <a:pt x="8676409" y="0"/>
                </a:lnTo>
                <a:lnTo>
                  <a:pt x="8676409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443211" y="914400"/>
            <a:ext cx="8294202" cy="7899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50"/>
              </a:lnSpc>
            </a:pPr>
            <a:r>
              <a:rPr lang="el-GR" sz="3964" dirty="0" smtClean="0">
                <a:solidFill>
                  <a:srgbClr val="000000"/>
                </a:solidFill>
                <a:latin typeface="Poppins"/>
              </a:rPr>
              <a:t>Καθένας από εσάς θα δημιουργήσει 2 πλευρές ενός κύβου</a:t>
            </a:r>
          </a:p>
          <a:p>
            <a:pPr>
              <a:lnSpc>
                <a:spcPts val="5550"/>
              </a:lnSpc>
            </a:pPr>
            <a:endParaRPr lang="el-GR" sz="3964" dirty="0" smtClean="0">
              <a:solidFill>
                <a:srgbClr val="000000"/>
              </a:solidFill>
              <a:latin typeface="Poppins"/>
            </a:endParaRPr>
          </a:p>
          <a:p>
            <a:pPr>
              <a:lnSpc>
                <a:spcPts val="5550"/>
              </a:lnSpc>
            </a:pPr>
            <a:r>
              <a:rPr lang="el-GR" sz="3964" dirty="0" smtClean="0">
                <a:solidFill>
                  <a:srgbClr val="000000"/>
                </a:solidFill>
                <a:latin typeface="Poppins"/>
              </a:rPr>
              <a:t>Η αριστερή πλευρά πρέπει να ενσωματώσει το όνομά σας στο σχέδιο</a:t>
            </a:r>
          </a:p>
          <a:p>
            <a:pPr>
              <a:lnSpc>
                <a:spcPts val="5550"/>
              </a:lnSpc>
            </a:pPr>
            <a:endParaRPr lang="el-GR" sz="3964" dirty="0" smtClean="0">
              <a:solidFill>
                <a:srgbClr val="000000"/>
              </a:solidFill>
              <a:latin typeface="Poppins"/>
            </a:endParaRPr>
          </a:p>
          <a:p>
            <a:pPr>
              <a:lnSpc>
                <a:spcPts val="5550"/>
              </a:lnSpc>
            </a:pPr>
            <a:r>
              <a:rPr lang="el-GR" sz="3964" dirty="0" smtClean="0">
                <a:solidFill>
                  <a:srgbClr val="000000"/>
                </a:solidFill>
                <a:latin typeface="Poppins"/>
              </a:rPr>
              <a:t>Στη δεξιά πλευρά, είστε δημιουργικοί και επιλέξτε ένα άλλο σύμβολο και σχεδιάστε το ξανά και ξανά σε αυτό το τετράγωνο.</a:t>
            </a:r>
            <a:endParaRPr/>
          </a:p>
          <a:p>
            <a:pPr>
              <a:lnSpc>
                <a:spcPts val="5550"/>
              </a:lnSpc>
              <a:spcBef>
                <a:spcPct val="0"/>
              </a:spcBef>
            </a:pP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833443" y="-942759"/>
            <a:ext cx="44820473" cy="29861640"/>
          </a:xfrm>
          <a:custGeom>
            <a:avLst/>
            <a:gdLst/>
            <a:ahLst/>
            <a:cxnLst/>
            <a:rect l="l" t="t" r="r" b="b"/>
            <a:pathLst>
              <a:path w="44820473" h="29861640">
                <a:moveTo>
                  <a:pt x="0" y="0"/>
                </a:moveTo>
                <a:lnTo>
                  <a:pt x="44820473" y="0"/>
                </a:lnTo>
                <a:lnTo>
                  <a:pt x="44820473" y="29861640"/>
                </a:lnTo>
                <a:lnTo>
                  <a:pt x="0" y="298616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6072474" y="8168843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798292" y="8656301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1"/>
                </a:lnTo>
                <a:lnTo>
                  <a:pt x="0" y="798671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3037941" y="4477128"/>
            <a:ext cx="13398944" cy="1087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966"/>
              </a:lnSpc>
              <a:spcBef>
                <a:spcPct val="0"/>
              </a:spcBef>
            </a:pPr>
            <a:r>
              <a:rPr lang="el-GR" sz="6404" dirty="0" smtClean="0">
                <a:solidFill>
                  <a:srgbClr val="FCFCFC"/>
                </a:solidFill>
                <a:latin typeface="Poppins Bold"/>
              </a:rPr>
              <a:t>Ρίξτε μια ματιά στο φύλλο εργασίας σας</a:t>
            </a:r>
            <a:endParaRPr lang="en-US" sz="6404" dirty="0">
              <a:solidFill>
                <a:srgbClr val="FCFCFC"/>
              </a:solidFill>
              <a:latin typeface="Poppins Bold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833443" y="-942759"/>
            <a:ext cx="44820473" cy="29861640"/>
          </a:xfrm>
          <a:custGeom>
            <a:avLst/>
            <a:gdLst/>
            <a:ahLst/>
            <a:cxnLst/>
            <a:rect l="l" t="t" r="r" b="b"/>
            <a:pathLst>
              <a:path w="44820473" h="29861640">
                <a:moveTo>
                  <a:pt x="0" y="0"/>
                </a:moveTo>
                <a:lnTo>
                  <a:pt x="44820473" y="0"/>
                </a:lnTo>
                <a:lnTo>
                  <a:pt x="44820473" y="29861640"/>
                </a:lnTo>
                <a:lnTo>
                  <a:pt x="0" y="298616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6072474" y="8168843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798292" y="8656301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1"/>
                </a:lnTo>
                <a:lnTo>
                  <a:pt x="0" y="798671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28700" y="2162775"/>
            <a:ext cx="17259300" cy="9297415"/>
          </a:xfrm>
          <a:custGeom>
            <a:avLst/>
            <a:gdLst/>
            <a:ahLst/>
            <a:cxnLst/>
            <a:rect l="l" t="t" r="r" b="b"/>
            <a:pathLst>
              <a:path w="17259300" h="9297415">
                <a:moveTo>
                  <a:pt x="0" y="0"/>
                </a:moveTo>
                <a:lnTo>
                  <a:pt x="17259300" y="0"/>
                </a:lnTo>
                <a:lnTo>
                  <a:pt x="17259300" y="9297415"/>
                </a:lnTo>
                <a:lnTo>
                  <a:pt x="0" y="929741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5333" b="-10133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252514" y="463190"/>
            <a:ext cx="13782973" cy="2077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51"/>
              </a:lnSpc>
              <a:spcBef>
                <a:spcPct val="0"/>
              </a:spcBef>
            </a:pPr>
            <a:r>
              <a:rPr lang="el-GR" sz="5965" dirty="0" smtClean="0">
                <a:solidFill>
                  <a:srgbClr val="FCFCFC"/>
                </a:solidFill>
                <a:latin typeface="Canva Sans Bold"/>
              </a:rPr>
              <a:t>Κολλήστε όλους τους κύβους στον τοίχο δίπλα </a:t>
            </a:r>
            <a:r>
              <a:rPr lang="el-GR" sz="5965" dirty="0" err="1" smtClean="0">
                <a:solidFill>
                  <a:srgbClr val="FCFCFC"/>
                </a:solidFill>
                <a:latin typeface="Canva Sans Bold"/>
              </a:rPr>
              <a:t>δίπλα</a:t>
            </a:r>
            <a:endParaRPr lang="en-US" sz="5965" dirty="0">
              <a:solidFill>
                <a:srgbClr val="FCFCFC"/>
              </a:solidFill>
              <a:latin typeface="Canva Sans Bo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>
                  <p14:trim st="5540.0000" end="9538.7982"/>
                </p14:media>
              </p:ext>
            </p:ext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 rot="-5400000">
            <a:off x="8307897" y="-8520244"/>
            <a:ext cx="1672205" cy="18288000"/>
            <a:chOff x="0" y="0"/>
            <a:chExt cx="440416" cy="481659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40416" cy="4816592"/>
            </a:xfrm>
            <a:custGeom>
              <a:avLst/>
              <a:gdLst/>
              <a:ahLst/>
              <a:cxnLst/>
              <a:rect l="l" t="t" r="r" b="b"/>
              <a:pathLst>
                <a:path w="440416" h="4816592">
                  <a:moveTo>
                    <a:pt x="0" y="0"/>
                  </a:moveTo>
                  <a:lnTo>
                    <a:pt x="440416" y="0"/>
                  </a:lnTo>
                  <a:lnTo>
                    <a:pt x="440416" y="4816592"/>
                  </a:lnTo>
                  <a:lnTo>
                    <a:pt x="0" y="4816592"/>
                  </a:lnTo>
                  <a:close/>
                </a:path>
              </a:pathLst>
            </a:custGeom>
            <a:solidFill>
              <a:srgbClr val="87CB2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28700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266844" y="24325"/>
            <a:ext cx="14806642" cy="9561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946"/>
              </a:lnSpc>
              <a:spcBef>
                <a:spcPct val="0"/>
              </a:spcBef>
            </a:pPr>
            <a:r>
              <a:rPr lang="el-GR" sz="5675" dirty="0" smtClean="0">
                <a:solidFill>
                  <a:srgbClr val="000000"/>
                </a:solidFill>
                <a:latin typeface="Poppins Bold"/>
              </a:rPr>
              <a:t>Ας προσπαθήσουμε να τον ζωγραφίσουμε!</a:t>
            </a:r>
            <a:endParaRPr lang="en-US" sz="5675" dirty="0">
              <a:solidFill>
                <a:srgbClr val="000000"/>
              </a:solidFill>
              <a:latin typeface="Poppins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71364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978962" y="3946685"/>
            <a:ext cx="4228815" cy="4380128"/>
          </a:xfrm>
          <a:custGeom>
            <a:avLst/>
            <a:gdLst/>
            <a:ahLst/>
            <a:cxnLst/>
            <a:rect l="l" t="t" r="r" b="b"/>
            <a:pathLst>
              <a:path w="4228815" h="4380128">
                <a:moveTo>
                  <a:pt x="0" y="0"/>
                </a:moveTo>
                <a:lnTo>
                  <a:pt x="4228815" y="0"/>
                </a:lnTo>
                <a:lnTo>
                  <a:pt x="4228815" y="4380128"/>
                </a:lnTo>
                <a:lnTo>
                  <a:pt x="0" y="438012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94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5400000">
            <a:off x="9676592" y="1624379"/>
            <a:ext cx="9148193" cy="6918321"/>
          </a:xfrm>
          <a:custGeom>
            <a:avLst/>
            <a:gdLst/>
            <a:ahLst/>
            <a:cxnLst/>
            <a:rect l="l" t="t" r="r" b="b"/>
            <a:pathLst>
              <a:path w="9148193" h="6918321">
                <a:moveTo>
                  <a:pt x="0" y="0"/>
                </a:moveTo>
                <a:lnTo>
                  <a:pt x="9148193" y="0"/>
                </a:lnTo>
                <a:lnTo>
                  <a:pt x="9148193" y="6918321"/>
                </a:lnTo>
                <a:lnTo>
                  <a:pt x="0" y="691832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500946" y="6534785"/>
            <a:ext cx="3616919" cy="1650219"/>
          </a:xfrm>
          <a:custGeom>
            <a:avLst/>
            <a:gdLst/>
            <a:ahLst/>
            <a:cxnLst/>
            <a:rect l="l" t="t" r="r" b="b"/>
            <a:pathLst>
              <a:path w="3616919" h="1650219">
                <a:moveTo>
                  <a:pt x="0" y="0"/>
                </a:moveTo>
                <a:lnTo>
                  <a:pt x="3616918" y="0"/>
                </a:lnTo>
                <a:lnTo>
                  <a:pt x="3616918" y="1650219"/>
                </a:lnTo>
                <a:lnTo>
                  <a:pt x="0" y="165021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106190" y="337993"/>
            <a:ext cx="10323958" cy="32701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544"/>
              </a:lnSpc>
              <a:spcBef>
                <a:spcPct val="0"/>
              </a:spcBef>
            </a:pPr>
            <a:r>
              <a:rPr lang="el-GR" sz="6102" dirty="0" smtClean="0">
                <a:solidFill>
                  <a:srgbClr val="000000"/>
                </a:solidFill>
                <a:latin typeface="Poppins"/>
              </a:rPr>
              <a:t>Έχει έξι επίπεδες πλευρές, και κάθε πλευρά είναι ένα τετράγωνο.</a:t>
            </a:r>
            <a:endParaRPr lang="en-US" sz="6102" dirty="0">
              <a:solidFill>
                <a:srgbClr val="000000"/>
              </a:solidFill>
              <a:latin typeface="Poppi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71695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117864" y="218819"/>
            <a:ext cx="7431877" cy="7697802"/>
          </a:xfrm>
          <a:custGeom>
            <a:avLst/>
            <a:gdLst/>
            <a:ahLst/>
            <a:cxnLst/>
            <a:rect l="l" t="t" r="r" b="b"/>
            <a:pathLst>
              <a:path w="7431877" h="7697802">
                <a:moveTo>
                  <a:pt x="0" y="0"/>
                </a:moveTo>
                <a:lnTo>
                  <a:pt x="7431878" y="0"/>
                </a:lnTo>
                <a:lnTo>
                  <a:pt x="7431878" y="7697802"/>
                </a:lnTo>
                <a:lnTo>
                  <a:pt x="0" y="769780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94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424646" y="2047960"/>
            <a:ext cx="3143603" cy="2931410"/>
          </a:xfrm>
          <a:custGeom>
            <a:avLst/>
            <a:gdLst/>
            <a:ahLst/>
            <a:cxnLst/>
            <a:rect l="l" t="t" r="r" b="b"/>
            <a:pathLst>
              <a:path w="3143603" h="2931410">
                <a:moveTo>
                  <a:pt x="0" y="0"/>
                </a:moveTo>
                <a:lnTo>
                  <a:pt x="3143602" y="0"/>
                </a:lnTo>
                <a:lnTo>
                  <a:pt x="3143602" y="2931410"/>
                </a:lnTo>
                <a:lnTo>
                  <a:pt x="0" y="293141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471695" y="307050"/>
            <a:ext cx="8203173" cy="86589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544"/>
              </a:lnSpc>
              <a:spcBef>
                <a:spcPct val="0"/>
              </a:spcBef>
            </a:pPr>
            <a:r>
              <a:rPr lang="el-GR" sz="6102" dirty="0" smtClean="0">
                <a:solidFill>
                  <a:srgbClr val="000000"/>
                </a:solidFill>
                <a:latin typeface="Poppins"/>
              </a:rPr>
              <a:t>Όταν κοιτάξετε προσεκτικά, θα παρατηρήσετε ότι οι πλευρές ενός κύβου συναντώνται μεταξύ τους σε ορθή γωνία, δημιουργώντας έντονες γωνίες.</a:t>
            </a:r>
            <a:endParaRPr lang="en-US" sz="6102" dirty="0">
              <a:solidFill>
                <a:srgbClr val="000000"/>
              </a:solidFill>
              <a:latin typeface="Poppi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71695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117864" y="218819"/>
            <a:ext cx="7431877" cy="7697802"/>
          </a:xfrm>
          <a:custGeom>
            <a:avLst/>
            <a:gdLst/>
            <a:ahLst/>
            <a:cxnLst/>
            <a:rect l="l" t="t" r="r" b="b"/>
            <a:pathLst>
              <a:path w="7431877" h="7697802">
                <a:moveTo>
                  <a:pt x="0" y="0"/>
                </a:moveTo>
                <a:lnTo>
                  <a:pt x="7431878" y="0"/>
                </a:lnTo>
                <a:lnTo>
                  <a:pt x="7431878" y="7697802"/>
                </a:lnTo>
                <a:lnTo>
                  <a:pt x="0" y="769780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94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424646" y="2047960"/>
            <a:ext cx="3143603" cy="2931410"/>
          </a:xfrm>
          <a:custGeom>
            <a:avLst/>
            <a:gdLst/>
            <a:ahLst/>
            <a:cxnLst/>
            <a:rect l="l" t="t" r="r" b="b"/>
            <a:pathLst>
              <a:path w="3143603" h="2931410">
                <a:moveTo>
                  <a:pt x="0" y="0"/>
                </a:moveTo>
                <a:lnTo>
                  <a:pt x="3143602" y="0"/>
                </a:lnTo>
                <a:lnTo>
                  <a:pt x="3143602" y="2931410"/>
                </a:lnTo>
                <a:lnTo>
                  <a:pt x="0" y="293141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196348" y="4956998"/>
            <a:ext cx="3000063" cy="4114800"/>
          </a:xfrm>
          <a:custGeom>
            <a:avLst/>
            <a:gdLst/>
            <a:ahLst/>
            <a:cxnLst/>
            <a:rect l="l" t="t" r="r" b="b"/>
            <a:pathLst>
              <a:path w="3000063" h="4114800">
                <a:moveTo>
                  <a:pt x="0" y="0"/>
                </a:moveTo>
                <a:lnTo>
                  <a:pt x="3000063" y="0"/>
                </a:lnTo>
                <a:lnTo>
                  <a:pt x="300006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471695" y="2218171"/>
            <a:ext cx="8203173" cy="3270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544"/>
              </a:lnSpc>
              <a:spcBef>
                <a:spcPct val="0"/>
              </a:spcBef>
            </a:pPr>
            <a:r>
              <a:rPr lang="el-GR" sz="6102" dirty="0" smtClean="0">
                <a:solidFill>
                  <a:srgbClr val="000000"/>
                </a:solidFill>
                <a:latin typeface="Poppins"/>
              </a:rPr>
              <a:t>Αυτές οι γωνίες ονομάζονται κορυφές, και ένας κύβος έχει</a:t>
            </a:r>
            <a:endParaRPr lang="en-US" sz="6102" dirty="0">
              <a:solidFill>
                <a:srgbClr val="000000"/>
              </a:solidFill>
              <a:latin typeface="Poppins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568505" y="7978963"/>
            <a:ext cx="3001268" cy="1092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39"/>
              </a:lnSpc>
              <a:spcBef>
                <a:spcPct val="0"/>
              </a:spcBef>
            </a:pPr>
            <a:r>
              <a:rPr lang="en-US" sz="6099">
                <a:solidFill>
                  <a:srgbClr val="000000"/>
                </a:solidFill>
                <a:latin typeface="Poppins"/>
              </a:rPr>
              <a:t>of them</a:t>
            </a:r>
          </a:p>
        </p:txBody>
      </p:sp>
      <p:sp>
        <p:nvSpPr>
          <p:cNvPr id="12" name="Freeform 12"/>
          <p:cNvSpPr/>
          <p:nvPr/>
        </p:nvSpPr>
        <p:spPr>
          <a:xfrm rot="-5961799">
            <a:off x="3211707" y="6042292"/>
            <a:ext cx="3015686" cy="2231607"/>
          </a:xfrm>
          <a:custGeom>
            <a:avLst/>
            <a:gdLst/>
            <a:ahLst/>
            <a:cxnLst/>
            <a:rect l="l" t="t" r="r" b="b"/>
            <a:pathLst>
              <a:path w="3015686" h="2231607">
                <a:moveTo>
                  <a:pt x="0" y="0"/>
                </a:moveTo>
                <a:lnTo>
                  <a:pt x="3015686" y="0"/>
                </a:lnTo>
                <a:lnTo>
                  <a:pt x="3015686" y="2231608"/>
                </a:lnTo>
                <a:lnTo>
                  <a:pt x="0" y="223160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71695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71695" y="766926"/>
            <a:ext cx="7431877" cy="7697802"/>
          </a:xfrm>
          <a:custGeom>
            <a:avLst/>
            <a:gdLst/>
            <a:ahLst/>
            <a:cxnLst/>
            <a:rect l="l" t="t" r="r" b="b"/>
            <a:pathLst>
              <a:path w="7431877" h="7697802">
                <a:moveTo>
                  <a:pt x="0" y="0"/>
                </a:moveTo>
                <a:lnTo>
                  <a:pt x="7431878" y="0"/>
                </a:lnTo>
                <a:lnTo>
                  <a:pt x="7431878" y="7697801"/>
                </a:lnTo>
                <a:lnTo>
                  <a:pt x="0" y="769780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94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5400000">
            <a:off x="2841909" y="6081117"/>
            <a:ext cx="4640943" cy="303771"/>
          </a:xfrm>
          <a:custGeom>
            <a:avLst/>
            <a:gdLst/>
            <a:ahLst/>
            <a:cxnLst/>
            <a:rect l="l" t="t" r="r" b="b"/>
            <a:pathLst>
              <a:path w="4640943" h="303771">
                <a:moveTo>
                  <a:pt x="0" y="0"/>
                </a:moveTo>
                <a:lnTo>
                  <a:pt x="4640943" y="0"/>
                </a:lnTo>
                <a:lnTo>
                  <a:pt x="4640943" y="303770"/>
                </a:lnTo>
                <a:lnTo>
                  <a:pt x="0" y="30377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212049" y="5028349"/>
            <a:ext cx="3531922" cy="3156655"/>
          </a:xfrm>
          <a:custGeom>
            <a:avLst/>
            <a:gdLst/>
            <a:ahLst/>
            <a:cxnLst/>
            <a:rect l="l" t="t" r="r" b="b"/>
            <a:pathLst>
              <a:path w="3531922" h="3156655">
                <a:moveTo>
                  <a:pt x="0" y="0"/>
                </a:moveTo>
                <a:lnTo>
                  <a:pt x="3531922" y="0"/>
                </a:lnTo>
                <a:lnTo>
                  <a:pt x="3531922" y="3156655"/>
                </a:lnTo>
                <a:lnTo>
                  <a:pt x="0" y="315665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9806206" y="595476"/>
            <a:ext cx="8203173" cy="8694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544"/>
              </a:lnSpc>
            </a:pPr>
            <a:r>
              <a:rPr lang="el-GR" sz="6102" dirty="0" smtClean="0">
                <a:solidFill>
                  <a:srgbClr val="000000"/>
                </a:solidFill>
                <a:latin typeface="Poppins"/>
              </a:rPr>
              <a:t>Οι γραμμές όπου συναντώνται οι πλευρές ονομάζονται ακμές.</a:t>
            </a:r>
          </a:p>
          <a:p>
            <a:pPr>
              <a:lnSpc>
                <a:spcPts val="8544"/>
              </a:lnSpc>
            </a:pPr>
            <a:r>
              <a:rPr lang="el-GR" sz="6102" dirty="0" smtClean="0">
                <a:solidFill>
                  <a:srgbClr val="000000"/>
                </a:solidFill>
                <a:latin typeface="Poppins"/>
              </a:rPr>
              <a:t>Ένας κύβος έχει</a:t>
            </a:r>
          </a:p>
          <a:p>
            <a:pPr>
              <a:lnSpc>
                <a:spcPts val="8544"/>
              </a:lnSpc>
            </a:pPr>
            <a:endParaRPr lang="el-GR" sz="6102" dirty="0" smtClean="0">
              <a:solidFill>
                <a:srgbClr val="000000"/>
              </a:solidFill>
              <a:latin typeface="Poppins"/>
            </a:endParaRPr>
          </a:p>
          <a:p>
            <a:pPr>
              <a:lnSpc>
                <a:spcPts val="8544"/>
              </a:lnSpc>
            </a:pPr>
            <a:endParaRPr lang="el-GR" sz="6102" dirty="0" smtClean="0">
              <a:solidFill>
                <a:srgbClr val="000000"/>
              </a:solidFill>
              <a:latin typeface="Poppins"/>
            </a:endParaRPr>
          </a:p>
          <a:p>
            <a:pPr>
              <a:lnSpc>
                <a:spcPts val="8544"/>
              </a:lnSpc>
            </a:pPr>
            <a:endParaRPr lang="el-GR" sz="6102" dirty="0" smtClean="0">
              <a:solidFill>
                <a:srgbClr val="000000"/>
              </a:solidFill>
              <a:latin typeface="Poppins"/>
            </a:endParaRPr>
          </a:p>
          <a:p>
            <a:pPr>
              <a:lnSpc>
                <a:spcPts val="8544"/>
              </a:lnSpc>
            </a:pPr>
            <a:r>
              <a:rPr lang="el-GR" sz="6102" dirty="0" smtClean="0">
                <a:solidFill>
                  <a:srgbClr val="000000"/>
                </a:solidFill>
                <a:latin typeface="Poppins"/>
              </a:rPr>
              <a:t>άκρες συνολικά</a:t>
            </a:r>
            <a:endParaRPr lang="en-US" sz="6102" dirty="0">
              <a:solidFill>
                <a:srgbClr val="000000"/>
              </a:solidFill>
              <a:latin typeface="Poppi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8029" y="0"/>
            <a:ext cx="1176729" cy="10542507"/>
            <a:chOff x="0" y="0"/>
            <a:chExt cx="309921" cy="27766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921" cy="2776627"/>
            </a:xfrm>
            <a:custGeom>
              <a:avLst/>
              <a:gdLst/>
              <a:ahLst/>
              <a:cxnLst/>
              <a:rect l="l" t="t" r="r" b="b"/>
              <a:pathLst>
                <a:path w="309921" h="2776627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6072474" y="8185004"/>
            <a:ext cx="1186826" cy="1773588"/>
          </a:xfrm>
          <a:custGeom>
            <a:avLst/>
            <a:gdLst/>
            <a:ahLst/>
            <a:cxnLst/>
            <a:rect l="l" t="t" r="r" b="b"/>
            <a:pathLst>
              <a:path w="1186826" h="1773588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71695" y="8858964"/>
            <a:ext cx="3803199" cy="798672"/>
          </a:xfrm>
          <a:custGeom>
            <a:avLst/>
            <a:gdLst/>
            <a:ahLst/>
            <a:cxnLst/>
            <a:rect l="l" t="t" r="r" b="b"/>
            <a:pathLst>
              <a:path w="3803199" h="798672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71695" y="766926"/>
            <a:ext cx="7431877" cy="7697802"/>
          </a:xfrm>
          <a:custGeom>
            <a:avLst/>
            <a:gdLst/>
            <a:ahLst/>
            <a:cxnLst/>
            <a:rect l="l" t="t" r="r" b="b"/>
            <a:pathLst>
              <a:path w="7431877" h="7697802">
                <a:moveTo>
                  <a:pt x="0" y="0"/>
                </a:moveTo>
                <a:lnTo>
                  <a:pt x="7431878" y="0"/>
                </a:lnTo>
                <a:lnTo>
                  <a:pt x="7431878" y="7697801"/>
                </a:lnTo>
                <a:lnTo>
                  <a:pt x="0" y="769780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94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274894" y="5703624"/>
            <a:ext cx="1938256" cy="1974146"/>
          </a:xfrm>
          <a:custGeom>
            <a:avLst/>
            <a:gdLst/>
            <a:ahLst/>
            <a:cxnLst/>
            <a:rect l="l" t="t" r="r" b="b"/>
            <a:pathLst>
              <a:path w="1938256" h="1974146">
                <a:moveTo>
                  <a:pt x="0" y="0"/>
                </a:moveTo>
                <a:lnTo>
                  <a:pt x="1938256" y="0"/>
                </a:lnTo>
                <a:lnTo>
                  <a:pt x="1938256" y="1974146"/>
                </a:lnTo>
                <a:lnTo>
                  <a:pt x="0" y="19741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l="-7175" b="-7786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690484" y="4907675"/>
            <a:ext cx="2330555" cy="2557536"/>
          </a:xfrm>
          <a:custGeom>
            <a:avLst/>
            <a:gdLst/>
            <a:ahLst/>
            <a:cxnLst/>
            <a:rect l="l" t="t" r="r" b="b"/>
            <a:pathLst>
              <a:path w="2330555" h="2557536">
                <a:moveTo>
                  <a:pt x="0" y="0"/>
                </a:moveTo>
                <a:lnTo>
                  <a:pt x="2330555" y="0"/>
                </a:lnTo>
                <a:lnTo>
                  <a:pt x="2330555" y="2557536"/>
                </a:lnTo>
                <a:lnTo>
                  <a:pt x="0" y="255753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9487990" y="624051"/>
            <a:ext cx="7949559" cy="8424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617"/>
              </a:lnSpc>
            </a:pPr>
            <a:r>
              <a:rPr lang="en-US" sz="4726">
                <a:solidFill>
                  <a:srgbClr val="000000"/>
                </a:solidFill>
                <a:latin typeface="Poppins"/>
              </a:rPr>
              <a:t>The angles formed between the faces along the edges of a cube are all right angles, which means they measure </a:t>
            </a:r>
          </a:p>
          <a:p>
            <a:pPr>
              <a:lnSpc>
                <a:spcPts val="6617"/>
              </a:lnSpc>
            </a:pPr>
            <a:endParaRPr/>
          </a:p>
          <a:p>
            <a:pPr>
              <a:lnSpc>
                <a:spcPts val="6617"/>
              </a:lnSpc>
            </a:pPr>
            <a:endParaRPr/>
          </a:p>
          <a:p>
            <a:pPr>
              <a:lnSpc>
                <a:spcPts val="6617"/>
              </a:lnSpc>
            </a:pPr>
            <a:endParaRPr/>
          </a:p>
          <a:p>
            <a:pPr>
              <a:lnSpc>
                <a:spcPts val="6617"/>
              </a:lnSpc>
            </a:pPr>
            <a:r>
              <a:rPr lang="en-US" sz="4726">
                <a:solidFill>
                  <a:srgbClr val="000000"/>
                </a:solidFill>
                <a:latin typeface="Poppins"/>
              </a:rPr>
              <a:t>degrees.</a:t>
            </a:r>
          </a:p>
          <a:p>
            <a:pPr>
              <a:lnSpc>
                <a:spcPts val="6617"/>
              </a:lnSpc>
              <a:spcBef>
                <a:spcPct val="0"/>
              </a:spcBef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334</Words>
  <Application>Microsoft Office PowerPoint</Application>
  <PresentationFormat>Προσαρμογή</PresentationFormat>
  <Paragraphs>57</Paragraphs>
  <Slides>33</Slides>
  <Notes>0</Notes>
  <HiddenSlides>0</HiddenSlides>
  <MMClips>2</MMClips>
  <ScaleCrop>false</ScaleCrop>
  <HeadingPairs>
    <vt:vector size="6" baseType="variant">
      <vt:variant>
        <vt:lpstr>Γραμματοσειρές που χρησιμοποιούνται</vt:lpstr>
      </vt:variant>
      <vt:variant>
        <vt:i4>6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33</vt:i4>
      </vt:variant>
    </vt:vector>
  </HeadingPairs>
  <TitlesOfParts>
    <vt:vector size="40" baseType="lpstr">
      <vt:lpstr>Arial</vt:lpstr>
      <vt:lpstr>Calibri</vt:lpstr>
      <vt:lpstr>Poppins Ultra-Bold</vt:lpstr>
      <vt:lpstr>Poppins Bold</vt:lpstr>
      <vt:lpstr>Poppins</vt:lpstr>
      <vt:lpstr>Canva Sans Bold</vt:lpstr>
      <vt:lpstr>Office Theme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  <vt:lpstr>Διαφάνεια 18</vt:lpstr>
      <vt:lpstr>Διαφάνεια 19</vt:lpstr>
      <vt:lpstr>Διαφάνεια 20</vt:lpstr>
      <vt:lpstr>Διαφάνεια 21</vt:lpstr>
      <vt:lpstr>Διαφάνεια 22</vt:lpstr>
      <vt:lpstr>Διαφάνεια 23</vt:lpstr>
      <vt:lpstr>Διαφάνεια 24</vt:lpstr>
      <vt:lpstr>Διαφάνεια 25</vt:lpstr>
      <vt:lpstr>Διαφάνεια 26</vt:lpstr>
      <vt:lpstr>Διαφάνεια 27</vt:lpstr>
      <vt:lpstr>Διαφάνεια 28</vt:lpstr>
      <vt:lpstr>Διαφάνεια 29</vt:lpstr>
      <vt:lpstr>Διαφάνεια 30</vt:lpstr>
      <vt:lpstr>Διαφάνεια 31</vt:lpstr>
      <vt:lpstr>Διαφάνεια 32</vt:lpstr>
      <vt:lpstr>Διαφάνεια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Kas yra kubas?</dc:title>
  <cp:lastModifiedBy>user</cp:lastModifiedBy>
  <cp:revision>6</cp:revision>
  <dcterms:created xsi:type="dcterms:W3CDTF">2006-08-16T00:00:00Z</dcterms:created>
  <dcterms:modified xsi:type="dcterms:W3CDTF">2024-07-22T15:37:56Z</dcterms:modified>
  <dc:identifier>DAFpp3nCc4o</dc:identifier>
</cp:coreProperties>
</file>