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mathsisfun.com/shape.html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16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CAAC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/>
          <p:nvPr/>
        </p:nvSpPr>
        <p:spPr>
          <a:xfrm>
            <a:off x="-2954623" y="-2067644"/>
            <a:ext cx="6288998" cy="6860320"/>
          </a:xfrm>
          <a:prstGeom prst="ellipse">
            <a:avLst/>
          </a:prstGeom>
          <a:noFill/>
          <a:ln cap="flat" cmpd="sng" w="2286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Where to Find the Cutest, Most Amazing Animals on the Web | WIRED" id="89" name="Google Shape;89;p13"/>
          <p:cNvPicPr preferRelativeResize="0"/>
          <p:nvPr/>
        </p:nvPicPr>
        <p:blipFill rotWithShape="1">
          <a:blip r:embed="rId3">
            <a:alphaModFix amt="35000"/>
          </a:blip>
          <a:srcRect b="0" l="0" r="0" t="0"/>
          <a:stretch/>
        </p:blipFill>
        <p:spPr>
          <a:xfrm>
            <a:off x="6577151" y="3246192"/>
            <a:ext cx="6378891" cy="42710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3"/>
          <p:cNvGrpSpPr/>
          <p:nvPr/>
        </p:nvGrpSpPr>
        <p:grpSpPr>
          <a:xfrm>
            <a:off x="7064126" y="3426932"/>
            <a:ext cx="5287794" cy="4655085"/>
            <a:chOff x="3334376" y="3505769"/>
            <a:chExt cx="5287794" cy="4655085"/>
          </a:xfrm>
        </p:grpSpPr>
        <p:sp>
          <p:nvSpPr>
            <p:cNvPr id="91" name="Google Shape;91;p13"/>
            <p:cNvSpPr/>
            <p:nvPr/>
          </p:nvSpPr>
          <p:spPr>
            <a:xfrm>
              <a:off x="4976968" y="4558628"/>
              <a:ext cx="2083708" cy="1823318"/>
            </a:xfrm>
            <a:prstGeom prst="ellipse">
              <a:avLst/>
            </a:prstGeom>
            <a:noFill/>
            <a:ln cap="flat" cmpd="sng" w="57150">
              <a:solidFill>
                <a:srgbClr val="0C0C0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13"/>
            <p:cNvSpPr/>
            <p:nvPr/>
          </p:nvSpPr>
          <p:spPr>
            <a:xfrm rot="2031600">
              <a:off x="3487272" y="4169004"/>
              <a:ext cx="1774195" cy="1088892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13"/>
            <p:cNvSpPr/>
            <p:nvPr/>
          </p:nvSpPr>
          <p:spPr>
            <a:xfrm rot="-2348717">
              <a:off x="6703383" y="3943582"/>
              <a:ext cx="1774195" cy="1088892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3"/>
            <p:cNvSpPr/>
            <p:nvPr/>
          </p:nvSpPr>
          <p:spPr>
            <a:xfrm rot="5400000">
              <a:off x="5131724" y="6600917"/>
              <a:ext cx="1774195" cy="1345680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5335629" y="5217910"/>
              <a:ext cx="410372" cy="379665"/>
            </a:xfrm>
            <a:prstGeom prst="ellipse">
              <a:avLst/>
            </a:prstGeom>
            <a:noFill/>
            <a:ln cap="flat" cmpd="sng" w="57150">
              <a:solidFill>
                <a:srgbClr val="0C0C0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6227587" y="5191885"/>
              <a:ext cx="410372" cy="379665"/>
            </a:xfrm>
            <a:prstGeom prst="ellipse">
              <a:avLst/>
            </a:prstGeom>
            <a:noFill/>
            <a:ln cap="flat" cmpd="sng" w="57150">
              <a:solidFill>
                <a:srgbClr val="0C0C0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5768861" y="5455047"/>
              <a:ext cx="481586" cy="379665"/>
            </a:xfrm>
            <a:prstGeom prst="triangle">
              <a:avLst>
                <a:gd fmla="val 50000" name="adj"/>
              </a:avLst>
            </a:prstGeom>
            <a:noFill/>
            <a:ln cap="flat" cmpd="sng" w="57150">
              <a:solidFill>
                <a:srgbClr val="0C0C0C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8" name="Google Shape;98;p13"/>
          <p:cNvSpPr txBox="1"/>
          <p:nvPr>
            <p:ph type="ctrTitle"/>
          </p:nvPr>
        </p:nvSpPr>
        <p:spPr>
          <a:xfrm>
            <a:off x="3334374" y="884619"/>
            <a:ext cx="7752726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SUPAPRASTINIMAS FIGŪROMIS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36232" y="3796915"/>
            <a:ext cx="3290162" cy="2747963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5" name="Google Shape;105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09495" y="3399632"/>
            <a:ext cx="3985708" cy="3328887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6" name="Google Shape;106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39706" y="1370801"/>
            <a:ext cx="3050670" cy="2547938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7" name="Google Shape;10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36232" y="3796915"/>
            <a:ext cx="3290162" cy="2747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09495" y="3399632"/>
            <a:ext cx="3985708" cy="3328887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ATVIRKŠTINĖ INŽINERIJA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4"/>
          <p:cNvSpPr txBox="1"/>
          <p:nvPr>
            <p:ph idx="1" type="body"/>
          </p:nvPr>
        </p:nvSpPr>
        <p:spPr>
          <a:xfrm>
            <a:off x="838200" y="1690688"/>
            <a:ext cx="33909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Kito gaminio atkūrimas išsamiai išnagrinėjus jo konstrukciją arba sudėtį.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39706" y="1370801"/>
            <a:ext cx="3050670" cy="25479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2" name="Google Shape;112;p14"/>
          <p:cNvCxnSpPr/>
          <p:nvPr/>
        </p:nvCxnSpPr>
        <p:spPr>
          <a:xfrm>
            <a:off x="8356600" y="3810385"/>
            <a:ext cx="635000" cy="406015"/>
          </a:xfrm>
          <a:prstGeom prst="straightConnector1">
            <a:avLst/>
          </a:prstGeom>
          <a:noFill/>
          <a:ln cap="flat" cmpd="sng" w="76200">
            <a:solidFill>
              <a:srgbClr val="C0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13" name="Google Shape;113;p14"/>
          <p:cNvCxnSpPr/>
          <p:nvPr/>
        </p:nvCxnSpPr>
        <p:spPr>
          <a:xfrm flipH="1">
            <a:off x="7138482" y="5105001"/>
            <a:ext cx="1853118" cy="253615"/>
          </a:xfrm>
          <a:prstGeom prst="straightConnector1">
            <a:avLst/>
          </a:prstGeom>
          <a:noFill/>
          <a:ln cap="flat" cmpd="sng" w="76200">
            <a:solidFill>
              <a:srgbClr val="C00000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5"/>
          <p:cNvPicPr preferRelativeResize="0"/>
          <p:nvPr/>
        </p:nvPicPr>
        <p:blipFill rotWithShape="1">
          <a:blip r:embed="rId3">
            <a:alphaModFix/>
          </a:blip>
          <a:srcRect b="8067" l="16423" r="6041" t="5345"/>
          <a:stretch/>
        </p:blipFill>
        <p:spPr>
          <a:xfrm>
            <a:off x="516732" y="3573265"/>
            <a:ext cx="3035300" cy="2919610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0" name="Google Shape;12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ATVIRKŠTINĖS INŽINERIJOS ŽINGSNIAI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5"/>
          <p:cNvSpPr txBox="1"/>
          <p:nvPr>
            <p:ph idx="1" type="body"/>
          </p:nvPr>
        </p:nvSpPr>
        <p:spPr>
          <a:xfrm>
            <a:off x="419100" y="1690688"/>
            <a:ext cx="289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Svarbios informacijos ištraukimas.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5"/>
          <p:cNvSpPr txBox="1"/>
          <p:nvPr/>
        </p:nvSpPr>
        <p:spPr>
          <a:xfrm>
            <a:off x="4238625" y="1690688"/>
            <a:ext cx="289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2. Modeliavimas pagal surinktą informaciją.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5"/>
          <p:cNvSpPr txBox="1"/>
          <p:nvPr/>
        </p:nvSpPr>
        <p:spPr>
          <a:xfrm>
            <a:off x="7983537" y="1690688"/>
            <a:ext cx="3497264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3. Apžvalga patikrinant ar atvirkštinės inžinerijos procesas buvo sėkmingas.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15"/>
          <p:cNvPicPr preferRelativeResize="0"/>
          <p:nvPr/>
        </p:nvPicPr>
        <p:blipFill rotWithShape="1">
          <a:blip r:embed="rId4">
            <a:alphaModFix/>
          </a:blip>
          <a:srcRect b="6379" l="7492" r="5677" t="9123"/>
          <a:stretch/>
        </p:blipFill>
        <p:spPr>
          <a:xfrm>
            <a:off x="4238625" y="3960822"/>
            <a:ext cx="3035300" cy="2466975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5" name="Google Shape;125;p15"/>
          <p:cNvPicPr preferRelativeResize="0"/>
          <p:nvPr/>
        </p:nvPicPr>
        <p:blipFill rotWithShape="1">
          <a:blip r:embed="rId5">
            <a:alphaModFix/>
          </a:blip>
          <a:srcRect b="5841" l="8393" r="6006" t="8732"/>
          <a:stretch/>
        </p:blipFill>
        <p:spPr>
          <a:xfrm>
            <a:off x="8039893" y="3960822"/>
            <a:ext cx="3076575" cy="2564336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FIGŪROS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6"/>
          <p:cNvSpPr txBox="1"/>
          <p:nvPr>
            <p:ph idx="1" type="body"/>
          </p:nvPr>
        </p:nvSpPr>
        <p:spPr>
          <a:xfrm>
            <a:off x="838200" y="1690688"/>
            <a:ext cx="3695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Figūra yra grafinis objekto formos arba jo išorinės ribos, kontūro ar išorinio paviršiaus vaizdas; ji skiriasi nuo kitų objekto savybių, tokių kaip spalva, tekstūra ar medžiagos tipas.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6"/>
          <p:cNvSpPr/>
          <p:nvPr/>
        </p:nvSpPr>
        <p:spPr>
          <a:xfrm>
            <a:off x="7416800" y="762000"/>
            <a:ext cx="3937000" cy="1181100"/>
          </a:xfrm>
          <a:prstGeom prst="rect">
            <a:avLst/>
          </a:prstGeom>
          <a:solidFill>
            <a:schemeClr val="lt1"/>
          </a:solidFill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6"/>
          <p:cNvSpPr/>
          <p:nvPr/>
        </p:nvSpPr>
        <p:spPr>
          <a:xfrm>
            <a:off x="8559800" y="2814637"/>
            <a:ext cx="2925763" cy="2925763"/>
          </a:xfrm>
          <a:prstGeom prst="ellipse">
            <a:avLst/>
          </a:prstGeom>
          <a:solidFill>
            <a:schemeClr val="lt1"/>
          </a:solidFill>
          <a:ln cap="flat" cmpd="sng" w="5715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6"/>
          <p:cNvSpPr/>
          <p:nvPr/>
        </p:nvSpPr>
        <p:spPr>
          <a:xfrm>
            <a:off x="4927600" y="2691607"/>
            <a:ext cx="2616200" cy="234950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 cap="flat" cmpd="sng" w="5715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SKIRTINGOS FIGŪROS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7"/>
          <p:cNvSpPr txBox="1"/>
          <p:nvPr>
            <p:ph idx="1" type="body"/>
          </p:nvPr>
        </p:nvSpPr>
        <p:spPr>
          <a:xfrm>
            <a:off x="838200" y="1690688"/>
            <a:ext cx="69850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https://www.mathsisfun.com/shape.html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4D4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8"/>
          <p:cNvGrpSpPr/>
          <p:nvPr/>
        </p:nvGrpSpPr>
        <p:grpSpPr>
          <a:xfrm>
            <a:off x="6615395" y="0"/>
            <a:ext cx="6964028" cy="6219371"/>
            <a:chOff x="6615395" y="0"/>
            <a:chExt cx="6964028" cy="6219371"/>
          </a:xfrm>
        </p:grpSpPr>
        <p:pic>
          <p:nvPicPr>
            <p:cNvPr id="149" name="Google Shape;149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810750" y="0"/>
              <a:ext cx="2381250" cy="2943225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50" name="Google Shape;150;p1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289261" y="2943225"/>
              <a:ext cx="3290162" cy="2747963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51" name="Google Shape;151;p1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053942" y="2790371"/>
              <a:ext cx="3429000" cy="3429000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152" name="Google Shape;152;p1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615395" y="275317"/>
              <a:ext cx="3195355" cy="2515054"/>
            </a:xfrm>
            <a:prstGeom prst="rect">
              <a:avLst/>
            </a:prstGeom>
            <a:noFill/>
            <a:ln cap="flat" cmpd="sng" w="571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sp>
        <p:nvSpPr>
          <p:cNvPr id="153" name="Google Shape;153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FIGŪROS MENE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8"/>
          <p:cNvSpPr txBox="1"/>
          <p:nvPr>
            <p:ph idx="1" type="body"/>
          </p:nvPr>
        </p:nvSpPr>
        <p:spPr>
          <a:xfrm>
            <a:off x="838199" y="1690687"/>
            <a:ext cx="4068137" cy="45286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Figūros vaidina svarbų vaidmenį kuriant piešinius ir paveikslus. Jos gali padėti sukurti sudėtingus piešinius ir paveikslus, pateikti kompoziciją ir išlaikyti kūrinio pusiausvyrą.</a:t>
            </a:r>
            <a:endParaRPr/>
          </a:p>
        </p:txBody>
      </p:sp>
      <p:pic>
        <p:nvPicPr>
          <p:cNvPr id="155" name="Google Shape;15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10750" y="0"/>
            <a:ext cx="2381250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89261" y="2943225"/>
            <a:ext cx="3290162" cy="2747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53942" y="2790371"/>
            <a:ext cx="34290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15395" y="275317"/>
            <a:ext cx="3195355" cy="2515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