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1EFD8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1524000" y="884619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SULĖTINTI </a:t>
            </a:r>
            <a:br>
              <a:rPr lang="lt-LT">
                <a:latin typeface="Arial"/>
                <a:ea typeface="Arial"/>
                <a:cs typeface="Arial"/>
                <a:sym typeface="Arial"/>
              </a:rPr>
            </a:br>
            <a:r>
              <a:rPr lang="lt-LT">
                <a:latin typeface="Arial"/>
                <a:ea typeface="Arial"/>
                <a:cs typeface="Arial"/>
                <a:sym typeface="Arial"/>
              </a:rPr>
              <a:t>KAMUOLIAI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3"/>
          <p:cNvSpPr/>
          <p:nvPr/>
        </p:nvSpPr>
        <p:spPr>
          <a:xfrm>
            <a:off x="1021761" y="2979057"/>
            <a:ext cx="2229439" cy="2224726"/>
          </a:xfrm>
          <a:prstGeom prst="ellipse">
            <a:avLst/>
          </a:prstGeom>
          <a:gradFill>
            <a:gsLst>
              <a:gs pos="0">
                <a:srgbClr val="F7CAAC"/>
              </a:gs>
              <a:gs pos="100000">
                <a:srgbClr val="C55A11"/>
              </a:gs>
            </a:gsLst>
            <a:lin ang="0" scaled="0"/>
          </a:gradFill>
          <a:ln cap="flat" cmpd="sng" w="57150">
            <a:solidFill>
              <a:srgbClr val="833C0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5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1125583" y="365126"/>
            <a:ext cx="445044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ĮRANKIAI - KAMUOLIAI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2658" y="2394858"/>
            <a:ext cx="2895599" cy="2895599"/>
          </a:xfrm>
          <a:prstGeom prst="rect">
            <a:avLst/>
          </a:prstGeom>
          <a:noFill/>
          <a:ln cap="flat" cmpd="sng" w="57150">
            <a:solidFill>
              <a:srgbClr val="0C0C0C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8" name="Google Shape;98;p14"/>
          <p:cNvSpPr txBox="1"/>
          <p:nvPr>
            <p:ph idx="1" type="body"/>
          </p:nvPr>
        </p:nvSpPr>
        <p:spPr>
          <a:xfrm>
            <a:off x="2088242" y="1690689"/>
            <a:ext cx="1482272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Guma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5288642" y="675821"/>
            <a:ext cx="6633392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FIZINĖS GUMOS SAVYBĖS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Kietumas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Atsparumas tempimui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Tempiamasis modulis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Pailgėjimas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Atsparumas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Suspaudimas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Atsparumas įtrūkimams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Atsparumas devėjimuisi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04469" y="2394857"/>
            <a:ext cx="2895599" cy="2895599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6" name="Google Shape;106;p15"/>
          <p:cNvSpPr txBox="1"/>
          <p:nvPr>
            <p:ph type="title"/>
          </p:nvPr>
        </p:nvSpPr>
        <p:spPr>
          <a:xfrm>
            <a:off x="838200" y="365125"/>
            <a:ext cx="4532086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ĮRANKIAI - KAMUOLIAI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5"/>
          <p:cNvSpPr txBox="1"/>
          <p:nvPr>
            <p:ph idx="1" type="body"/>
          </p:nvPr>
        </p:nvSpPr>
        <p:spPr>
          <a:xfrm>
            <a:off x="2088242" y="1690689"/>
            <a:ext cx="1430021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ct val="1000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Plastikas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5288642" y="675821"/>
            <a:ext cx="6511472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FIZINĖS PLASTIKO SAVYBĖS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Lengvas svoris ir cheminis stabilumas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Lengvai pakeičiama forma ir dydis.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Gera izoliacija ir mažas šilumos laidumas.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Atsparumas sutrenkimams ir nerūdyja.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Geras skaidrumas ir atsparumas devėjimuisi.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Lengvai deformuojamas.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Pigi gamyba.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6"/>
          <p:cNvPicPr preferRelativeResize="0"/>
          <p:nvPr/>
        </p:nvPicPr>
        <p:blipFill rotWithShape="1">
          <a:blip r:embed="rId3">
            <a:alphaModFix/>
          </a:blip>
          <a:srcRect b="17181" l="21764" r="24440" t="14232"/>
          <a:stretch/>
        </p:blipFill>
        <p:spPr>
          <a:xfrm>
            <a:off x="1304469" y="2394857"/>
            <a:ext cx="2895599" cy="2895599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5" name="Google Shape;115;p16"/>
          <p:cNvSpPr txBox="1"/>
          <p:nvPr>
            <p:ph type="title"/>
          </p:nvPr>
        </p:nvSpPr>
        <p:spPr>
          <a:xfrm>
            <a:off x="838200" y="365125"/>
            <a:ext cx="4552406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ĮRANKIAI - KAMUOLIAI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6"/>
          <p:cNvSpPr txBox="1"/>
          <p:nvPr>
            <p:ph idx="1" type="body"/>
          </p:nvPr>
        </p:nvSpPr>
        <p:spPr>
          <a:xfrm>
            <a:off x="2088242" y="1690689"/>
            <a:ext cx="1482272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ct val="100000"/>
              <a:buNone/>
            </a:pPr>
            <a:r>
              <a:rPr b="0" i="0"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Popierius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5288642" y="675821"/>
            <a:ext cx="6511472" cy="565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FIZINĖS POPIERIAUS SAVYBĖS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Stiprumas ir ilgaamžiškumas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Optinės savybės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Skirtingas panaudojimas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o reduce carbon emissions, just add water | Hub" id="123" name="Google Shape;123;p17"/>
          <p:cNvPicPr preferRelativeResize="0"/>
          <p:nvPr/>
        </p:nvPicPr>
        <p:blipFill rotWithShape="1">
          <a:blip r:embed="rId3">
            <a:alphaModFix/>
          </a:blip>
          <a:srcRect b="0" l="20513" r="13550" t="0"/>
          <a:stretch/>
        </p:blipFill>
        <p:spPr>
          <a:xfrm>
            <a:off x="7993741" y="2394857"/>
            <a:ext cx="2895599" cy="2922347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46,900+ Pile Of Flour Stock Photos, Pictures &amp; Royalty-Free Images - iStock  | Rolling pin, Pile of powder, Yeast" id="124" name="Google Shape;124;p17"/>
          <p:cNvPicPr preferRelativeResize="0"/>
          <p:nvPr/>
        </p:nvPicPr>
        <p:blipFill rotWithShape="1">
          <a:blip r:embed="rId4">
            <a:alphaModFix/>
          </a:blip>
          <a:srcRect b="0" l="21924" r="21125" t="0"/>
          <a:stretch/>
        </p:blipFill>
        <p:spPr>
          <a:xfrm>
            <a:off x="4649102" y="2394856"/>
            <a:ext cx="2910117" cy="2922348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5" name="Google Shape;125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ĮRANKIAI - PAGRINDAS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7"/>
          <p:cNvSpPr txBox="1"/>
          <p:nvPr>
            <p:ph idx="1" type="body"/>
          </p:nvPr>
        </p:nvSpPr>
        <p:spPr>
          <a:xfrm>
            <a:off x="2088242" y="1690689"/>
            <a:ext cx="1324429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None/>
            </a:pPr>
            <a:r>
              <a:rPr lang="lt-LT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Kietas</a:t>
            </a:r>
            <a:endParaRPr b="0" i="0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5517242" y="1690689"/>
            <a:ext cx="1157514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2800"/>
              <a:buFont typeface="Arial"/>
              <a:buNone/>
            </a:pPr>
            <a:r>
              <a:rPr b="0" i="0" lang="lt-LT" sz="2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Miltai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8862783" y="1690688"/>
            <a:ext cx="1387205" cy="704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ct val="100000"/>
              <a:buFont typeface="Arial"/>
              <a:buNone/>
            </a:pPr>
            <a:r>
              <a:rPr b="0" i="0" lang="lt-LT" sz="2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Vanduo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ard, impervious surfaces - Groundswell Stewardship Initiative - Grand  Valley State University" id="129" name="Google Shape;129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88140" y="2394856"/>
            <a:ext cx="2910117" cy="2895599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UŽDUOTIS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614364" y="1767840"/>
            <a:ext cx="5693681" cy="4288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Dirbti komandose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Patikrinti kiekvieną kamuolio ir pagrindo kombinaciją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Užsirašyti kiekvieną rezultatą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Pasirinkti vieną kombinaciją ir nufilmuoti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 programėlės pagalba sukurti sulėtintą vaizdo įrašą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Patikrinti vaizdo įrašą, pagrindą ir kamuoliuką bei išsiaiškinti kas nutiko. 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7" name="Google Shape;137;p18"/>
          <p:cNvGrpSpPr/>
          <p:nvPr/>
        </p:nvGrpSpPr>
        <p:grpSpPr>
          <a:xfrm>
            <a:off x="6710363" y="1487488"/>
            <a:ext cx="6703560" cy="3248025"/>
            <a:chOff x="1662112" y="2943225"/>
            <a:chExt cx="6703560" cy="3248025"/>
          </a:xfrm>
        </p:grpSpPr>
        <p:grpSp>
          <p:nvGrpSpPr>
            <p:cNvPr id="138" name="Google Shape;138;p18"/>
            <p:cNvGrpSpPr/>
            <p:nvPr/>
          </p:nvGrpSpPr>
          <p:grpSpPr>
            <a:xfrm>
              <a:off x="1662112" y="2943225"/>
              <a:ext cx="6004378" cy="3248025"/>
              <a:chOff x="1662112" y="2943225"/>
              <a:chExt cx="6004378" cy="3248025"/>
            </a:xfrm>
          </p:grpSpPr>
          <p:pic>
            <p:nvPicPr>
              <p:cNvPr id="139" name="Google Shape;139;p18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662112" y="2943225"/>
                <a:ext cx="5210175" cy="3248025"/>
              </a:xfrm>
              <a:prstGeom prst="rect">
                <a:avLst/>
              </a:prstGeom>
              <a:noFill/>
              <a:ln cap="flat" cmpd="sng" w="76200">
                <a:solidFill>
                  <a:srgbClr val="0C0C0C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sp>
            <p:nvSpPr>
              <p:cNvPr id="140" name="Google Shape;140;p18"/>
              <p:cNvSpPr txBox="1"/>
              <p:nvPr/>
            </p:nvSpPr>
            <p:spPr>
              <a:xfrm>
                <a:off x="4944608" y="4287157"/>
                <a:ext cx="2721882" cy="898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rm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None/>
                </a:pPr>
                <a:r>
                  <a:rPr b="0" i="0" lang="lt-LT" sz="28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Filmavimas</a:t>
                </a:r>
                <a:endParaRPr b="0" i="0" sz="2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18"/>
              <p:cNvSpPr txBox="1"/>
              <p:nvPr/>
            </p:nvSpPr>
            <p:spPr>
              <a:xfrm>
                <a:off x="3946753" y="3036209"/>
                <a:ext cx="2721882" cy="898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rm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None/>
                </a:pPr>
                <a:r>
                  <a:rPr b="0" i="0" lang="lt-LT" sz="28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Paleidimas</a:t>
                </a:r>
                <a:endParaRPr b="0" i="0" sz="2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42" name="Google Shape;142;p18"/>
              <p:cNvCxnSpPr/>
              <p:nvPr/>
            </p:nvCxnSpPr>
            <p:spPr>
              <a:xfrm flipH="1">
                <a:off x="5080000" y="4808764"/>
                <a:ext cx="279400" cy="182336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dk1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cxnSp>
            <p:nvCxnSpPr>
              <p:cNvPr id="143" name="Google Shape;143;p18"/>
              <p:cNvCxnSpPr/>
              <p:nvPr/>
            </p:nvCxnSpPr>
            <p:spPr>
              <a:xfrm flipH="1">
                <a:off x="3703015" y="3333750"/>
                <a:ext cx="303835" cy="95250"/>
              </a:xfrm>
              <a:prstGeom prst="straightConnector1">
                <a:avLst/>
              </a:prstGeom>
              <a:noFill/>
              <a:ln cap="flat" cmpd="sng" w="57150">
                <a:solidFill>
                  <a:schemeClr val="dk1"/>
                </a:solidFill>
                <a:prstDash val="solid"/>
                <a:miter lim="800000"/>
                <a:headEnd len="sm" w="sm" type="none"/>
                <a:tailEnd len="med" w="med" type="triangle"/>
              </a:ln>
            </p:spPr>
          </p:cxnSp>
          <p:sp>
            <p:nvSpPr>
              <p:cNvPr id="144" name="Google Shape;144;p18"/>
              <p:cNvSpPr txBox="1"/>
              <p:nvPr/>
            </p:nvSpPr>
            <p:spPr>
              <a:xfrm>
                <a:off x="1956028" y="3321504"/>
                <a:ext cx="2721882" cy="8980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rm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800"/>
                  <a:buFont typeface="Arial"/>
                  <a:buNone/>
                </a:pPr>
                <a:r>
                  <a:rPr b="0" i="0" lang="lt-LT" sz="28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1.</a:t>
                </a:r>
                <a:endParaRPr/>
              </a:p>
            </p:txBody>
          </p:sp>
        </p:grpSp>
        <p:sp>
          <p:nvSpPr>
            <p:cNvPr id="145" name="Google Shape;145;p18"/>
            <p:cNvSpPr txBox="1"/>
            <p:nvPr/>
          </p:nvSpPr>
          <p:spPr>
            <a:xfrm>
              <a:off x="5643790" y="5075012"/>
              <a:ext cx="2721882" cy="89807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rm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rPr b="0" i="0" lang="lt-LT" sz="2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2.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