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lt-LT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" name="Google Shape;9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4" name="Google Shape;94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" name="Google Shape;10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3" name="Google Shape;103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9" name="Google Shape;119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7" name="Google Shape;12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" name="Google Shape;13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5" name="Google Shape;135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2" name="Google Shape;14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3" name="Google Shape;14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61" name="Google Shape;16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adinimo skaidrė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adinimas ir vertikalus tekstas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us pavadinimas ir tekstas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adinimas ir turinys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kcijos antraštė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 turiniai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yginimas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k pavadinimas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uščia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urinys ir antraštė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aveikslėlis ir antraštė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BD6EE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lt-L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gif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gif"/><Relationship Id="rId4" Type="http://schemas.openxmlformats.org/officeDocument/2006/relationships/image" Target="../media/image3.gif"/><Relationship Id="rId5" Type="http://schemas.openxmlformats.org/officeDocument/2006/relationships/image" Target="../media/image9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gif"/><Relationship Id="rId4" Type="http://schemas.openxmlformats.org/officeDocument/2006/relationships/image" Target="../media/image7.gif"/><Relationship Id="rId5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ctrTitle"/>
          </p:nvPr>
        </p:nvSpPr>
        <p:spPr>
          <a:xfrm>
            <a:off x="1419497" y="884619"/>
            <a:ext cx="9326880" cy="16585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 fontScale="9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SKAITMENINĖ ANIMACIJA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30765" y="2543175"/>
            <a:ext cx="3152775" cy="431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ANIMACIJA – KAS TAI?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4"/>
          <p:cNvSpPr txBox="1"/>
          <p:nvPr/>
        </p:nvSpPr>
        <p:spPr>
          <a:xfrm>
            <a:off x="676274" y="1304471"/>
            <a:ext cx="8197269" cy="565240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Greitai besikeičiantys vaizdai, kurie sukuria judėsio iliuziją. Dažniausiai yra sukurti iš daugybės kadrų.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93234" y="2543175"/>
            <a:ext cx="3152775" cy="4314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62698" y="3583110"/>
            <a:ext cx="7863840" cy="17937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PAGRINDINIAI ANIMACIJOS TIPAI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15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15"/>
          <p:cNvSpPr txBox="1"/>
          <p:nvPr/>
        </p:nvSpPr>
        <p:spPr>
          <a:xfrm>
            <a:off x="72335" y="1483937"/>
            <a:ext cx="3573883" cy="68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5"/>
          <p:cNvSpPr txBox="1"/>
          <p:nvPr/>
        </p:nvSpPr>
        <p:spPr>
          <a:xfrm>
            <a:off x="3853022" y="1483937"/>
            <a:ext cx="4572000" cy="68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5"/>
          <p:cNvSpPr txBox="1"/>
          <p:nvPr/>
        </p:nvSpPr>
        <p:spPr>
          <a:xfrm>
            <a:off x="8619188" y="1512055"/>
            <a:ext cx="3337560" cy="686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STOP MOTION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0" name="Google Shape;11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35" y="2020985"/>
            <a:ext cx="3573883" cy="23969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53022" y="2038400"/>
            <a:ext cx="4572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619188" y="2022571"/>
            <a:ext cx="3337560" cy="333756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5"/>
          <p:cNvSpPr txBox="1"/>
          <p:nvPr/>
        </p:nvSpPr>
        <p:spPr>
          <a:xfrm>
            <a:off x="72335" y="4417927"/>
            <a:ext cx="3586521" cy="24400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lt-LT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SUKURIAMA PIEŠIANT KIEKVIENĄ KADRĄ ATSKIRAI ARBA KOREGUOJANT TAM TIKRAS DALIS.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15"/>
          <p:cNvSpPr txBox="1"/>
          <p:nvPr/>
        </p:nvSpPr>
        <p:spPr>
          <a:xfrm>
            <a:off x="3853022" y="4673402"/>
            <a:ext cx="4572000" cy="218459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0" i="0" lang="lt-LT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SUKURTA NAUDOJANT KOMPIUTERIO SUGENERUOTUS VAIZDUS (CGI) IR TRIJŲ PLOKŠTUMŲ APLINKĄ.</a:t>
            </a:r>
            <a:endParaRPr b="0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15"/>
          <p:cNvSpPr txBox="1"/>
          <p:nvPr/>
        </p:nvSpPr>
        <p:spPr>
          <a:xfrm>
            <a:off x="8619188" y="5423383"/>
            <a:ext cx="3363806" cy="14346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55000" lnSpcReduction="20000"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None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SUKURTA PASITELKIANT LĖLES, POPIERINES LĖLES IR KITUS REALYBĖJE EGZISTUOJANČIUS OBJEKTUS IR FOTOGRAFUOJANT KIEKVIENĄ KADRĄ ATSTIKAI (NEFILMUOJAMA)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6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2D ANIMACIJOS KŪRIMO PROCESAS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16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6"/>
          <p:cNvSpPr/>
          <p:nvPr/>
        </p:nvSpPr>
        <p:spPr>
          <a:xfrm>
            <a:off x="4592832" y="3244334"/>
            <a:ext cx="3006336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lt-LT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https://youtu.be/8hLPrpGtJx8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 txBox="1"/>
          <p:nvPr>
            <p:ph type="title"/>
          </p:nvPr>
        </p:nvSpPr>
        <p:spPr>
          <a:xfrm>
            <a:off x="0" y="365125"/>
            <a:ext cx="12191999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3D ANIMACIJOS KŪRIMO PROCESAS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7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17"/>
          <p:cNvSpPr/>
          <p:nvPr/>
        </p:nvSpPr>
        <p:spPr>
          <a:xfrm>
            <a:off x="4622487" y="3244334"/>
            <a:ext cx="2947025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lt-LT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https://youtu.be/TjJLIuFKA20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8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STOP KADRŲ ANIMACIJOS KŪRIMO PROCESAS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8"/>
          <p:cNvSpPr txBox="1"/>
          <p:nvPr/>
        </p:nvSpPr>
        <p:spPr>
          <a:xfrm>
            <a:off x="6851606" y="1690688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18"/>
          <p:cNvSpPr/>
          <p:nvPr/>
        </p:nvSpPr>
        <p:spPr>
          <a:xfrm>
            <a:off x="4427723" y="3244334"/>
            <a:ext cx="3336554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lt-LT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https://youtu.be/UCVXWk2im2M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9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ANIMACIJOS FPS (KADRAI PER SEKUNDĘ)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6" name="Google Shape;146;p19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19"/>
          <p:cNvSpPr/>
          <p:nvPr/>
        </p:nvSpPr>
        <p:spPr>
          <a:xfrm>
            <a:off x="4460680" y="3244334"/>
            <a:ext cx="327063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lt-LT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https://youtu.be/0r3d2eMw8Ws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0"/>
          <p:cNvSpPr txBox="1"/>
          <p:nvPr>
            <p:ph type="title"/>
          </p:nvPr>
        </p:nvSpPr>
        <p:spPr>
          <a:xfrm>
            <a:off x="0" y="365125"/>
            <a:ext cx="121920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UŽMIRŠKIT REALYBĘ!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20"/>
          <p:cNvSpPr txBox="1"/>
          <p:nvPr/>
        </p:nvSpPr>
        <p:spPr>
          <a:xfrm>
            <a:off x="6637293" y="1690686"/>
            <a:ext cx="4078606" cy="52661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None/>
            </a:pPr>
            <a:r>
              <a:t/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5" name="Google Shape;15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62360" y="3187336"/>
            <a:ext cx="6929640" cy="3496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Google Shape;15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0134" y="1027906"/>
            <a:ext cx="3590603" cy="2695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7" name="Google Shape;157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0134" y="3839039"/>
            <a:ext cx="3793205" cy="28449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lt-LT">
                <a:latin typeface="Arial"/>
                <a:ea typeface="Arial"/>
                <a:cs typeface="Arial"/>
                <a:sym typeface="Arial"/>
              </a:rPr>
              <a:t>UŽDUOTIS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21"/>
          <p:cNvSpPr txBox="1"/>
          <p:nvPr/>
        </p:nvSpPr>
        <p:spPr>
          <a:xfrm>
            <a:off x="-13773" y="1790384"/>
            <a:ext cx="5693681" cy="40823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Arial"/>
              <a:buChar char="•"/>
            </a:pP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Pagal pateiktą trajektoriją </a:t>
            </a:r>
            <a:b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lt-LT" sz="2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sukurti skaitmeninę šokinėjančio kamuoliuko animaciją.</a:t>
            </a:r>
            <a:endParaRPr b="0" i="0" sz="2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5" name="Google Shape;16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686" y="4437401"/>
            <a:ext cx="3986772" cy="2242559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1"/>
          <p:cNvSpPr/>
          <p:nvPr/>
        </p:nvSpPr>
        <p:spPr>
          <a:xfrm rot="-1408462">
            <a:off x="10252667" y="2058044"/>
            <a:ext cx="1176044" cy="635868"/>
          </a:xfrm>
          <a:prstGeom prst="ellipse">
            <a:avLst/>
          </a:prstGeom>
          <a:solidFill>
            <a:srgbClr val="FEE599"/>
          </a:solidFill>
          <a:ln cap="flat" cmpd="sng" w="381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1"/>
          <p:cNvSpPr/>
          <p:nvPr/>
        </p:nvSpPr>
        <p:spPr>
          <a:xfrm>
            <a:off x="8143408" y="3281004"/>
            <a:ext cx="872676" cy="540370"/>
          </a:xfrm>
          <a:prstGeom prst="ellipse">
            <a:avLst/>
          </a:prstGeom>
          <a:solidFill>
            <a:srgbClr val="FEE599"/>
          </a:solidFill>
          <a:ln cap="flat" cmpd="sng" w="381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1"/>
          <p:cNvSpPr/>
          <p:nvPr/>
        </p:nvSpPr>
        <p:spPr>
          <a:xfrm>
            <a:off x="7002636" y="463448"/>
            <a:ext cx="872676" cy="872676"/>
          </a:xfrm>
          <a:prstGeom prst="ellipse">
            <a:avLst/>
          </a:prstGeom>
          <a:solidFill>
            <a:srgbClr val="FEE599"/>
          </a:solidFill>
          <a:ln cap="flat" cmpd="sng" w="38100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21"/>
          <p:cNvSpPr txBox="1"/>
          <p:nvPr/>
        </p:nvSpPr>
        <p:spPr>
          <a:xfrm>
            <a:off x="7212790" y="576620"/>
            <a:ext cx="45236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lt-LT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21"/>
          <p:cNvSpPr txBox="1"/>
          <p:nvPr/>
        </p:nvSpPr>
        <p:spPr>
          <a:xfrm>
            <a:off x="8380716" y="3228023"/>
            <a:ext cx="43633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lt-LT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1"/>
          <p:cNvSpPr txBox="1"/>
          <p:nvPr/>
        </p:nvSpPr>
        <p:spPr>
          <a:xfrm>
            <a:off x="10615936" y="2052812"/>
            <a:ext cx="431528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lt-LT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21"/>
          <p:cNvSpPr/>
          <p:nvPr/>
        </p:nvSpPr>
        <p:spPr>
          <a:xfrm>
            <a:off x="6849700" y="932807"/>
            <a:ext cx="1710659" cy="4794291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76200">
            <a:solidFill>
              <a:schemeClr val="accent4"/>
            </a:solidFill>
            <a:prstDash val="solid"/>
            <a:miter lim="800000"/>
            <a:headEnd len="med" w="med" type="diamond"/>
            <a:tailEnd len="med" w="med" type="triangl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73" name="Google Shape;173;p21"/>
          <p:cNvCxnSpPr/>
          <p:nvPr/>
        </p:nvCxnSpPr>
        <p:spPr>
          <a:xfrm flipH="1" rot="10800000">
            <a:off x="8848257" y="2901832"/>
            <a:ext cx="1038531" cy="531584"/>
          </a:xfrm>
          <a:prstGeom prst="straightConnector1">
            <a:avLst/>
          </a:prstGeom>
          <a:noFill/>
          <a:ln cap="flat" cmpd="sng" w="76200">
            <a:solidFill>
              <a:schemeClr val="accent4"/>
            </a:solidFill>
            <a:prstDash val="solid"/>
            <a:miter lim="800000"/>
            <a:headEnd len="sm" w="sm" type="none"/>
            <a:tailEnd len="med" w="med" type="triangle"/>
          </a:ln>
        </p:spPr>
      </p:cxnSp>
      <p:cxnSp>
        <p:nvCxnSpPr>
          <p:cNvPr id="174" name="Google Shape;174;p21"/>
          <p:cNvCxnSpPr>
            <a:stCxn id="166" idx="1"/>
          </p:cNvCxnSpPr>
          <p:nvPr/>
        </p:nvCxnSpPr>
        <p:spPr>
          <a:xfrm flipH="1">
            <a:off x="9946755" y="2335398"/>
            <a:ext cx="423000" cy="223500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75" name="Google Shape;175;p21"/>
          <p:cNvCxnSpPr/>
          <p:nvPr/>
        </p:nvCxnSpPr>
        <p:spPr>
          <a:xfrm flipH="1">
            <a:off x="9945243" y="2618615"/>
            <a:ext cx="422932" cy="223568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76" name="Google Shape;176;p21"/>
          <p:cNvCxnSpPr/>
          <p:nvPr/>
        </p:nvCxnSpPr>
        <p:spPr>
          <a:xfrm flipH="1">
            <a:off x="10229852" y="2667825"/>
            <a:ext cx="422932" cy="223568"/>
          </a:xfrm>
          <a:prstGeom prst="straightConnector1">
            <a:avLst/>
          </a:prstGeom>
          <a:noFill/>
          <a:ln cap="flat" cmpd="sng" w="38100">
            <a:solidFill>
              <a:schemeClr val="accent4"/>
            </a:solidFill>
            <a:prstDash val="lgDash"/>
            <a:miter lim="800000"/>
            <a:headEnd len="sm" w="sm" type="none"/>
            <a:tailEnd len="sm" w="sm" type="none"/>
          </a:ln>
        </p:spPr>
      </p:cxnSp>
      <p:cxnSp>
        <p:nvCxnSpPr>
          <p:cNvPr id="177" name="Google Shape;177;p21"/>
          <p:cNvCxnSpPr/>
          <p:nvPr/>
        </p:nvCxnSpPr>
        <p:spPr>
          <a:xfrm flipH="1" rot="10800000">
            <a:off x="4214150" y="1648136"/>
            <a:ext cx="2133594" cy="337677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miter lim="800000"/>
            <a:headEnd len="sm" w="sm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„Office“ tema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