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0"/>
  </p:notesMasterIdLst>
  <p:sldIdLst>
    <p:sldId id="256" r:id="rId2"/>
    <p:sldId id="269" r:id="rId3"/>
    <p:sldId id="281" r:id="rId4"/>
    <p:sldId id="275" r:id="rId5"/>
    <p:sldId id="278" r:id="rId6"/>
    <p:sldId id="280" r:id="rId7"/>
    <p:sldId id="279" r:id="rId8"/>
    <p:sldId id="276" r:id="rId9"/>
  </p:sldIdLst>
  <p:sldSz cx="12192000" cy="6858000"/>
  <p:notesSz cx="6858000" cy="9144000"/>
  <p:defaultTextStyle>
    <a:defPPr>
      <a:defRPr lang="el-G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C7C744"/>
    <a:srgbClr val="242321"/>
    <a:srgbClr val="D6C592"/>
    <a:srgbClr val="A3852C"/>
    <a:srgbClr val="A31F89"/>
    <a:srgbClr val="8585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FB6D56-3559-5758-E4B1-3B9C28F955D9}" v="4257" dt="2023-11-26T09:51:58.876"/>
    <p1510:client id="{8D2E9CBE-EDC2-67DA-E6D5-D174441861D9}" v="4" dt="2023-11-26T09:53:40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86508-C11E-4624-B6A0-AF687E2BF192}" type="datetimeFigureOut">
              <a:rPr lang="el-GR" smtClean="0"/>
              <a:pPr/>
              <a:t>15/6/2024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9F03D-E2CB-477D-B563-FC897F8E3C7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639B2A20-D668-608A-2B2C-BDC6F91A61B4}"/>
              </a:ext>
            </a:extLst>
          </p:cNvPr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BFDD0F5C-31E9-C676-C42C-7D62EB7C4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0 w 10000"/>
                <a:gd name="T1" fmla="*/ 0 h 10000"/>
                <a:gd name="T2" fmla="*/ 10000 w 10000"/>
                <a:gd name="T3" fmla="*/ 10000 h 10000"/>
              </a:gdLst>
              <a:ahLst/>
              <a:cxnLst/>
              <a:rect l="T0" t="T1" r="T2" b="T3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>
                <a:latin typeface="Arial" charset="0"/>
                <a:cs typeface="Arial" charset="0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334D049F-C0FD-E4F1-D856-98A84EEE572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0 w 10002"/>
                <a:gd name="T1" fmla="*/ 0 h 10000"/>
                <a:gd name="T2" fmla="*/ 10002 w 10002"/>
                <a:gd name="T3" fmla="*/ 10000 h 10000"/>
              </a:gdLst>
              <a:ahLst/>
              <a:cxnLst/>
              <a:rect l="T0" t="T1" r="T2" b="T3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EFE1BCFD-C886-DB60-8FFA-9AFC149075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C68488C-9678-49C2-8076-C40ACCF3596C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46D5C601-B260-17A8-232C-AE5A623C2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72ADF77F-8CD2-1920-7B32-77FC2A1DF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EAE6A1D4-4BFB-4144-9E7B-709223CBBD33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902720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538649-3681-AF27-5616-ADDE67A29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B6D05-01BF-4C09-A8C6-33612D680DF3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2327FC-41B8-5A65-0BE3-76AE03BB5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1BC0C0-0394-E4CC-007F-5E63675D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752DB-BF6D-436E-8130-01006B6CFFFC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162717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95D59A-40F7-32E0-2E5F-71AE1F81E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9EE3-9CB6-418F-B51F-C79BA4EEB438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F935B87-21EE-B78C-BDD7-2DDF01AD1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F5D1244-5164-E6D7-17F3-D6916A12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16F77-9777-495B-AA90-5FEB513BA84E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43298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F5B8C54-B5BE-A21F-4D6F-7134A9562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B4302-1BFE-4AFB-A103-FA0A74C019CA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3CC2C1-7174-BAFE-0276-0D97F1E6C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29D765-F110-3266-7491-6CB16F48C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52630-FE7F-450B-951E-34DF25BAA6A6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229270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xmlns="" id="{CA600232-DCAB-12A9-2537-17C5416E8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/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l-GR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203C5531-BF96-73F9-6D34-8933F30E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58204B-267D-4066-94CC-D738208D0E21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3E86D737-39CC-6C75-4C0B-B1F2794E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7136197A-8CDE-137A-A7B5-35715B93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51E2AA7D-724A-43D2-A4DB-6C4D64E76ACF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2660459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CF1F8887-CC66-03FB-D38D-C30E0D6F4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5B50C-328B-4909-A6EE-B89745AA246F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E9F3C0D5-D933-CA96-834A-60FF3096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CE03936F-C41F-A2AE-C56E-7F00EA288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D9F48-3049-4052-8A19-8F14511FB99A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223033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5E4D01CA-5213-3671-2789-87D98FDDD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D6C8D-4ADE-464E-A04E-5B8AC27895D7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3FF68E68-55DF-4161-006F-3AF7AF42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49F8BF45-A1CA-0D7F-55E4-550B4D3CA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71A20-BB74-41D2-BD7D-95D4EA89A1BC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2394922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A16B9FDF-54EF-D439-5A0E-BBE0B81AE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5BA2-85D3-466C-B950-6F4494D45924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9655E061-D293-0C7F-5091-244D4E702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B73CCBBA-449A-0311-00CE-B0DB689C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4E422-39C5-4524-B241-08C5CA7749F0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142911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508FB87E-CAE9-E23A-AC80-F16EAF2ED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46CAC-64EE-4B51-938C-A912F348429E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303E58E8-6C93-188A-680C-041912A0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1071BFB6-C621-03D5-4E2F-66D6CD76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FA71C-F9C3-4E8C-998C-2842510240BE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60035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264928B-C424-1F26-68AB-A5DB801A69AA}"/>
              </a:ext>
            </a:extLst>
          </p:cNvPr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091B9E03-17ED-9735-49E0-AC4DBF1BF086}"/>
              </a:ext>
            </a:extLst>
          </p:cNvPr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xmlns="" id="{2517616D-E092-715A-B0F7-D26F47BC4A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AE28AAF-F828-4783-B9E6-6CF888FC5353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xmlns="" id="{7414077E-32F6-32AA-B29E-0BD142302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xmlns="" id="{157DCC09-72FF-86DE-98D2-F6B302F46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17FA774E-00E3-4EAB-B8A2-0BE933E444B7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270687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5C5BFC7-B4F8-3E08-6A97-5350B8CAB2D5}"/>
              </a:ext>
            </a:extLst>
          </p:cNvPr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2FB8BBCD-22F6-24FB-C100-2EBAFB18938D}"/>
              </a:ext>
            </a:extLst>
          </p:cNvPr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xmlns="" id="{D6D35BDF-FCEA-BB39-C2A3-F6D3E11D2A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08FB32C-1271-4E0E-BE58-03BB12251ADB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xmlns="" id="{AFF4F5EC-42E9-1744-067D-FC8F286D8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xmlns="" id="{7CF787D6-7905-FAD3-0965-656F43B96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B9E136BF-F73B-44D4-B468-C90E08910B75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95562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E18691A9-0635-82F6-379C-28D0F7A8D3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Κάντε κλικ για να επεξεργαστείτε τον τίτλο υποδείγματος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60F37991-33C9-6CA0-41CB-E4D8CCE46B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Στυλ κειμένου υποδείγματος</a:t>
            </a:r>
          </a:p>
          <a:p>
            <a:pPr lvl="1"/>
            <a:r>
              <a:rPr lang="el-GR" altLang="en-US"/>
              <a:t>Δεύτερο επίπεδο</a:t>
            </a:r>
          </a:p>
          <a:p>
            <a:pPr lvl="2"/>
            <a:r>
              <a:rPr lang="el-GR" altLang="en-US"/>
              <a:t>Τρίτο επίπεδο</a:t>
            </a:r>
          </a:p>
          <a:p>
            <a:pPr lvl="3"/>
            <a:r>
              <a:rPr lang="el-GR" altLang="en-US"/>
              <a:t>Τέταρτο επίπεδο</a:t>
            </a:r>
          </a:p>
          <a:p>
            <a:pPr lvl="4"/>
            <a:r>
              <a:rPr lang="el-GR" altLang="en-US"/>
              <a:t>Πέμπτο επίπεδο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8E6FEB-AB89-8345-F899-49B46A0B8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5A7FF6-1E50-4FFF-B179-201BE6CBC838}" type="datetimeFigureOut">
              <a:rPr lang="el-GR"/>
              <a:pPr>
                <a:defRPr/>
              </a:pPr>
              <a:t>15/6/2024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44E6B0-124D-73B9-6A8C-28AD562C8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23AAFDE-6400-035F-9F60-9B76C5AE5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</a:lstStyle>
          <a:p>
            <a:fld id="{6B776046-8874-4505-AC93-97B402CD7A15}" type="slidenum">
              <a:rPr lang="el-GR" altLang="en-US"/>
              <a:pPr/>
              <a:t>‹#›</a:t>
            </a:fld>
            <a:endParaRPr lang="el-GR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398C423-4248-049C-C8F0-947275F8E17C}"/>
              </a:ext>
            </a:extLst>
          </p:cNvPr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0" r:id="rId2"/>
    <p:sldLayoutId id="2147483768" r:id="rId3"/>
    <p:sldLayoutId id="2147483761" r:id="rId4"/>
    <p:sldLayoutId id="2147483762" r:id="rId5"/>
    <p:sldLayoutId id="2147483763" r:id="rId6"/>
    <p:sldLayoutId id="2147483764" r:id="rId7"/>
    <p:sldLayoutId id="2147483769" r:id="rId8"/>
    <p:sldLayoutId id="2147483770" r:id="rId9"/>
    <p:sldLayoutId id="2147483765" r:id="rId10"/>
    <p:sldLayoutId id="2147483766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CDEF2B8-09C4-DC26-CE10-7A027E1C91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2522" y="2462985"/>
            <a:ext cx="8267700" cy="1200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" sz="3600" dirty="0" smtClean="0"/>
              <a:t>ΓΝΩΡΙΖΩ ΤΟ ΠΕΡΙΑΣΤΙΚΟ ΔΑΣΟΣ</a:t>
            </a:r>
            <a:endParaRPr lang="el" sz="36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EAF7A70C-E2C9-203B-AE21-3BBCB0C96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0585" y="4449677"/>
            <a:ext cx="9144000" cy="16557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algn="l" eaLnBrk="1" fontAlgn="auto" hangingPunct="1">
              <a:defRPr/>
            </a:pPr>
            <a:r>
              <a:rPr lang="el" smtClean="0"/>
              <a:t>Δημιουργοί: </a:t>
            </a:r>
            <a:r>
              <a:rPr lang="el" smtClean="0"/>
              <a:t>Φωτεινή Λισγάρα, Φωτεινή Τασούλα</a:t>
            </a:r>
            <a:endParaRPr lang="el-GR" dirty="0" err="1"/>
          </a:p>
          <a:p>
            <a:pPr eaLnBrk="1" fontAlgn="auto" hangingPunct="1">
              <a:defRPr/>
            </a:pPr>
            <a:endParaRPr lang="el-GR" dirty="0"/>
          </a:p>
        </p:txBody>
      </p:sp>
      <p:sp>
        <p:nvSpPr>
          <p:cNvPr id="6148" name="Ορθογώνιο 3">
            <a:extLst>
              <a:ext uri="{FF2B5EF4-FFF2-40B4-BE49-F238E27FC236}">
                <a16:creationId xmlns:a16="http://schemas.microsoft.com/office/drawing/2014/main" xmlns="" id="{00F23C2E-F706-772E-3760-6AC84EDBE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448" y="900885"/>
            <a:ext cx="11255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l-GR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ERASMUS +</a:t>
            </a:r>
          </a:p>
          <a:p>
            <a:pPr algn="ctr" eaLnBrk="1" hangingPunct="1"/>
            <a:r>
              <a:rPr lang="el-GR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2021-1-EL01-KA220-SCH-000027823</a:t>
            </a:r>
            <a:endParaRPr lang="en-US" altLang="en-US">
              <a:solidFill>
                <a:srgbClr val="1D6295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el-GR" altLang="en-US">
                <a:solidFill>
                  <a:srgbClr val="1D6295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« STEAM &amp; Digital Skills : </a:t>
            </a:r>
            <a:r>
              <a:rPr lang="en-US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Searching for the new Leonardos</a:t>
            </a:r>
            <a:r>
              <a:rPr lang="el-GR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»</a:t>
            </a:r>
            <a:endParaRPr lang="el-GR" altLang="en-US">
              <a:solidFill>
                <a:srgbClr val="1D6295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9" name="Εικόνα 4">
            <a:extLst>
              <a:ext uri="{FF2B5EF4-FFF2-40B4-BE49-F238E27FC236}">
                <a16:creationId xmlns:a16="http://schemas.microsoft.com/office/drawing/2014/main" xmlns="" id="{80B24785-69B0-C7BE-3F60-3294CEC94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48863" y="179388"/>
            <a:ext cx="146208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Εικόνα 5">
            <a:extLst>
              <a:ext uri="{FF2B5EF4-FFF2-40B4-BE49-F238E27FC236}">
                <a16:creationId xmlns:a16="http://schemas.microsoft.com/office/drawing/2014/main" xmlns="" id="{4121C9ED-A40D-DC75-F74D-6C382FE69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4969" y="1103791"/>
            <a:ext cx="1811337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Εικόνα 6">
            <a:extLst>
              <a:ext uri="{FF2B5EF4-FFF2-40B4-BE49-F238E27FC236}">
                <a16:creationId xmlns:a16="http://schemas.microsoft.com/office/drawing/2014/main" xmlns="" id="{1F755E17-79A0-6E08-3BEB-5F1C15823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2625" y="4302125"/>
            <a:ext cx="2752725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sz="5400" dirty="0" smtClean="0"/>
              <a:t>ΤΙ ΕΙΝΑΙ ΤΟ ΔΑΣΟΣ;</a:t>
            </a:r>
            <a:endParaRPr lang="el-GR" sz="5400" dirty="0"/>
          </a:p>
        </p:txBody>
      </p:sp>
      <p:sp>
        <p:nvSpPr>
          <p:cNvPr id="11267" name="Θέση περιεχομένου 2">
            <a:extLst>
              <a:ext uri="{FF2B5EF4-FFF2-40B4-BE49-F238E27FC236}">
                <a16:creationId xmlns:a16="http://schemas.microsoft.com/office/drawing/2014/main" xmlns="" id="{A627BB7D-4012-F3D7-1FE8-9C09E19196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>
              <a:buFont typeface="Franklin Gothic Book" panose="020B0503020102020204" pitchFamily="34" charset="0"/>
              <a:buNone/>
            </a:pPr>
            <a:r>
              <a:rPr lang="el-GR" altLang="en-US" b="1"/>
              <a:t> </a:t>
            </a:r>
            <a:endParaRPr lang="el-GR" altLang="en-US"/>
          </a:p>
          <a:p>
            <a:pPr marL="0" indent="0" eaLnBrk="1" hangingPunct="1">
              <a:buFont typeface="Franklin Gothic Book" panose="020B0503020102020204" pitchFamily="34" charset="0"/>
              <a:buNone/>
            </a:pPr>
            <a:endParaRPr lang="el-GR" altLang="en-US"/>
          </a:p>
        </p:txBody>
      </p:sp>
      <p:pic>
        <p:nvPicPr>
          <p:cNvPr id="11268" name="Εικόνα 3">
            <a:extLst>
              <a:ext uri="{FF2B5EF4-FFF2-40B4-BE49-F238E27FC236}">
                <a16:creationId xmlns:a16="http://schemas.microsoft.com/office/drawing/2014/main" xmlns="" id="{85518E09-A8B0-CD01-9D2B-8FC4C46E9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3913" y="2003425"/>
            <a:ext cx="1811337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Εικόνα 4">
            <a:extLst>
              <a:ext uri="{FF2B5EF4-FFF2-40B4-BE49-F238E27FC236}">
                <a16:creationId xmlns:a16="http://schemas.microsoft.com/office/drawing/2014/main" xmlns="" id="{3664551C-B896-4C44-16DD-46174E1E5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Εικόνα 5">
            <a:extLst>
              <a:ext uri="{FF2B5EF4-FFF2-40B4-BE49-F238E27FC236}">
                <a16:creationId xmlns:a16="http://schemas.microsoft.com/office/drawing/2014/main" xmlns="" id="{DE098CCC-3A37-830A-1E98-4798518E2E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Τίτλος 1">
            <a:extLst>
              <a:ext uri="{FF2B5EF4-FFF2-40B4-BE49-F238E27FC236}">
                <a16:creationId xmlns:a16="http://schemas.microsoft.com/office/drawing/2014/main" xmlns="" id="{4861FC14-2289-572C-59F2-43ABFD272AFA}"/>
              </a:ext>
            </a:extLst>
          </p:cNvPr>
          <p:cNvSpPr txBox="1">
            <a:spLocks/>
          </p:cNvSpPr>
          <p:nvPr/>
        </p:nvSpPr>
        <p:spPr bwMode="auto">
          <a:xfrm>
            <a:off x="2349327" y="211005"/>
            <a:ext cx="6794125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2pPr>
            <a:lvl3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3pPr>
            <a:lvl4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4pPr>
            <a:lvl5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5pPr>
            <a:lvl6pPr marL="4572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6pPr>
            <a:lvl7pPr marL="9144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7pPr>
            <a:lvl8pPr marL="13716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8pPr>
            <a:lvl9pPr marL="18288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defTabSz="914400"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:a16="http://schemas.microsoft.com/office/drawing/2014/main" xmlns="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altLang="en-US" dirty="0" smtClean="0"/>
              <a:t/>
            </a:r>
            <a:br>
              <a:rPr lang="el-GR" altLang="en-US" dirty="0" smtClean="0"/>
            </a:br>
            <a:r>
              <a:rPr lang="el-GR" altLang="en-US" dirty="0" smtClean="0"/>
              <a:t/>
            </a:r>
            <a:br>
              <a:rPr lang="el-GR" altLang="en-US" dirty="0" smtClean="0"/>
            </a:br>
            <a:r>
              <a:rPr lang="el-GR" altLang="en-US" dirty="0" smtClean="0"/>
              <a:t/>
            </a:r>
            <a:br>
              <a:rPr lang="el-GR" altLang="en-US" dirty="0" smtClean="0"/>
            </a:br>
            <a:r>
              <a:rPr lang="el-GR" altLang="en-US" dirty="0" smtClean="0"/>
              <a:t>ΠΟΙΑ ΦΥΤΑ ΥΠΑΡΧΟΥΝ ΣΤΟ ΔΑΣΟΣ;</a:t>
            </a: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:a16="http://schemas.microsoft.com/office/drawing/2014/main" xmlns="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:a16="http://schemas.microsoft.com/office/drawing/2014/main" xmlns="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:a16="http://schemas.microsoft.com/office/drawing/2014/main" xmlns="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:a16="http://schemas.microsoft.com/office/drawing/2014/main" xmlns="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altLang="en-US" dirty="0" smtClean="0"/>
              <a:t>ΧΛΩΡΙΔΑ</a:t>
            </a: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:a16="http://schemas.microsoft.com/office/drawing/2014/main" xmlns="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:a16="http://schemas.microsoft.com/office/drawing/2014/main" xmlns="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:a16="http://schemas.microsoft.com/office/drawing/2014/main" xmlns="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7" name="6 - Ορθογώνιο"/>
          <p:cNvSpPr/>
          <p:nvPr/>
        </p:nvSpPr>
        <p:spPr>
          <a:xfrm>
            <a:off x="1387364" y="1265164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333399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err="1" smtClean="0"/>
              <a:t>Μακίες</a:t>
            </a:r>
            <a:r>
              <a:rPr lang="el-GR" sz="1400" dirty="0" smtClean="0"/>
              <a:t>: ένα μεικτό σύστημα θάμνους όπως είναι το πουρνάρι, η αριά, η κουμαριά, η μυρτιά, ο άρκευθος κ.α.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009999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smtClean="0"/>
              <a:t>Αείφυλλα δάση</a:t>
            </a:r>
            <a:r>
              <a:rPr lang="el-GR" sz="1400" dirty="0" smtClean="0"/>
              <a:t> χαμηλών υψομέτρων, μέχρι 1000μ. </a:t>
            </a:r>
            <a:r>
              <a:rPr lang="el-GR" sz="1400" dirty="0" err="1" smtClean="0"/>
              <a:t>χαλέπιος</a:t>
            </a:r>
            <a:r>
              <a:rPr lang="el-GR" sz="1400" dirty="0" smtClean="0"/>
              <a:t> </a:t>
            </a:r>
            <a:r>
              <a:rPr lang="el-GR" sz="1400" dirty="0" err="1" smtClean="0"/>
              <a:t>πεύκη</a:t>
            </a:r>
            <a:r>
              <a:rPr lang="el-GR" sz="1400" dirty="0" smtClean="0"/>
              <a:t>, τραχεία </a:t>
            </a:r>
            <a:r>
              <a:rPr lang="el-GR" sz="1400" dirty="0" err="1" smtClean="0"/>
              <a:t>πεύκη</a:t>
            </a:r>
            <a:r>
              <a:rPr lang="el-GR" sz="1400" dirty="0" smtClean="0"/>
              <a:t>, κουκουναριά, πουρνάρι.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333399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smtClean="0"/>
              <a:t>Μικτά φυλλοβόλα δάση</a:t>
            </a:r>
            <a:r>
              <a:rPr lang="el-GR" sz="1400" dirty="0" smtClean="0"/>
              <a:t>, στα οποία κυριαρχούν οι φυλλοβόλες βελανιδιές τα </a:t>
            </a:r>
            <a:r>
              <a:rPr lang="el-GR" sz="1400" dirty="0" err="1" smtClean="0"/>
              <a:t>σφενδάμια</a:t>
            </a:r>
            <a:r>
              <a:rPr lang="el-GR" sz="1400" dirty="0" smtClean="0"/>
              <a:t>, οι φλαμουριές, η καστανιά, η καρυδιά κ.α.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9933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smtClean="0"/>
              <a:t>Ορεινά κωνοφόρα</a:t>
            </a:r>
            <a:r>
              <a:rPr lang="el-GR" sz="1400" dirty="0" smtClean="0"/>
              <a:t> με χαρακτηριστικό είδος τα έλατα.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008000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smtClean="0"/>
              <a:t>Δάση οξιάς και τα δάση </a:t>
            </a:r>
            <a:r>
              <a:rPr lang="el-GR" sz="1400" u="sng" dirty="0" err="1" smtClean="0"/>
              <a:t>ψυχρόβιων</a:t>
            </a:r>
            <a:r>
              <a:rPr lang="el-GR" sz="1400" u="sng" dirty="0" smtClean="0"/>
              <a:t> κωνοφόρων</a:t>
            </a:r>
            <a:r>
              <a:rPr lang="el-GR" sz="1400" dirty="0" smtClean="0"/>
              <a:t>, στα οποία επικρατούν η οξιά, η δασική </a:t>
            </a:r>
            <a:r>
              <a:rPr lang="el-GR" sz="1400" dirty="0" err="1" smtClean="0"/>
              <a:t>πεύκη</a:t>
            </a:r>
            <a:r>
              <a:rPr lang="el-GR" sz="1400" dirty="0" smtClean="0"/>
              <a:t>, η </a:t>
            </a:r>
            <a:r>
              <a:rPr lang="el-GR" sz="1400" dirty="0" err="1" smtClean="0"/>
              <a:t>ερυθρελάτη</a:t>
            </a:r>
            <a:r>
              <a:rPr lang="el-GR" sz="1400" dirty="0" smtClean="0"/>
              <a:t>, η σημύδα, κ.α.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FF66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smtClean="0"/>
              <a:t>Παρόχθια δάση</a:t>
            </a:r>
            <a:r>
              <a:rPr lang="el-GR" sz="1400" dirty="0" smtClean="0"/>
              <a:t> που αποτελούνται από φυλλοβόλα δένδρα και θάμνους, όπως είναι οι λεύκες, ιτιές, πλατάνια, φλαμουριές, κ.α.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9933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1400" u="sng" dirty="0" smtClean="0"/>
              <a:t>Φρύγανα</a:t>
            </a:r>
            <a:r>
              <a:rPr lang="el-GR" sz="1400" dirty="0" smtClean="0"/>
              <a:t> – χαμηλοί θάμνοι (ως επί το πλείστον αρωματικοί), οι οποίοι αντέχουν στις υψηλές θερμοκρασίες και την ξηρασία. Τα πιο γνωστά φρύγανα είναι: το θυμάρι, η λαδανιά, το ρείκι, το σπαράγγι, ο ασφόδελος, κ.α. </a:t>
            </a:r>
            <a:endParaRPr lang="el-GR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:a16="http://schemas.microsoft.com/office/drawing/2014/main" xmlns="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ΠΟΙΑ ΖΩΑ ΖΟΥΝ ΣΤΟ ΔΑΣΟΣ;</a:t>
            </a:r>
            <a:br>
              <a:rPr lang="el-GR" dirty="0" smtClean="0"/>
            </a:b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:a16="http://schemas.microsoft.com/office/drawing/2014/main" xmlns="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:a16="http://schemas.microsoft.com/office/drawing/2014/main" xmlns="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:a16="http://schemas.microsoft.com/office/drawing/2014/main" xmlns="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:a16="http://schemas.microsoft.com/office/drawing/2014/main" xmlns="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altLang="en-US" dirty="0" smtClean="0"/>
              <a:t>ΠΑΝΙΔΑ</a:t>
            </a:r>
            <a:r>
              <a:rPr lang="el-GR" dirty="0" smtClean="0"/>
              <a:t/>
            </a:r>
            <a:br>
              <a:rPr lang="el-GR" dirty="0" smtClean="0"/>
            </a:b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:a16="http://schemas.microsoft.com/office/drawing/2014/main" xmlns="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:a16="http://schemas.microsoft.com/office/drawing/2014/main" xmlns="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:a16="http://schemas.microsoft.com/office/drawing/2014/main" xmlns="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pic>
        <p:nvPicPr>
          <p:cNvPr id="8" name="7 - Εικόνα" descr="ΖΩΑ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937" y="1324304"/>
            <a:ext cx="7346731" cy="5138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:a16="http://schemas.microsoft.com/office/drawing/2014/main" xmlns="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altLang="en-US" dirty="0" smtClean="0"/>
              <a:t>ΛΕΙΤΟΥΡΓΙΕΣ ΤΟΥ ΔΑΣΟΥΣ</a:t>
            </a: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:a16="http://schemas.microsoft.com/office/drawing/2014/main" xmlns="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:a16="http://schemas.microsoft.com/office/drawing/2014/main" xmlns="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:a16="http://schemas.microsoft.com/office/drawing/2014/main" xmlns="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7" name="6 - Ορθογώνιο"/>
          <p:cNvSpPr/>
          <p:nvPr/>
        </p:nvSpPr>
        <p:spPr>
          <a:xfrm>
            <a:off x="1366344" y="1727620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Παράγει οξυγόνο ενώ δεσμεύει διοξείδιο του άνθρακα.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Δημιουργεί ένα ιδιαίτερο </a:t>
            </a:r>
            <a:r>
              <a:rPr lang="el-GR" dirty="0" err="1" smtClean="0"/>
              <a:t>φωτοκλίμα</a:t>
            </a:r>
            <a:endParaRPr lang="el-GR" dirty="0" smtClean="0"/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Μειώνει την ένταση του ανέμου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Μειώνει τους θορύβους.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Συγκρατεί το νερό της βροχής κι εμποδίζει τη διάβρωση του εδάφους.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Ενισχύει τα υπόγεια νερά.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Εξασφαλίζει την προστασία, διατροφή και διατήρηση πολλών ζωικών οργανισμών.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Παράγει διάφορα βασικά προϊόντα και δεσμεύει ενέργεια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Προσφέρει άθληση, ψυχαγωγία. 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Εμποδίζει τη δημιουργία χειμάρρων και πλημμύρων. 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Βοηθά στη διατήρηση της βιολογικής ισορροπίας στη φύση. 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l-GR" dirty="0" smtClean="0"/>
              <a:t>Εξασφαλίζει κατάλληλες συνθήκες διατήρησης πλούσιας χλωρίδας και πανίδας</a:t>
            </a:r>
            <a:r>
              <a:rPr lang="el-GR" b="1" i="1" dirty="0" smtClean="0"/>
              <a:t>.</a:t>
            </a:r>
            <a:r>
              <a:rPr lang="el-GR" sz="1400" b="1" i="1" dirty="0" smtClean="0"/>
              <a:t> </a:t>
            </a:r>
            <a:endParaRPr lang="el-GR" sz="14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FF4FB7FF-4904-7744-DF29-41BC3366B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9650" y="579438"/>
            <a:ext cx="8761413" cy="7286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" dirty="0"/>
              <a:t> 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10243" name="Εικόνα 3">
            <a:extLst>
              <a:ext uri="{FF2B5EF4-FFF2-40B4-BE49-F238E27FC236}">
                <a16:creationId xmlns:a16="http://schemas.microsoft.com/office/drawing/2014/main" xmlns="" id="{98CA83CA-2F4C-7BB4-355C-1616BBFA4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82788"/>
            <a:ext cx="181133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Εικόνα 4">
            <a:extLst>
              <a:ext uri="{FF2B5EF4-FFF2-40B4-BE49-F238E27FC236}">
                <a16:creationId xmlns:a16="http://schemas.microsoft.com/office/drawing/2014/main" xmlns="" id="{A2DD5540-7ED2-AE4E-189C-F10411C9AF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Θέση περιεχομένου 5">
            <a:extLst>
              <a:ext uri="{FF2B5EF4-FFF2-40B4-BE49-F238E27FC236}">
                <a16:creationId xmlns:a16="http://schemas.microsoft.com/office/drawing/2014/main" xmlns="" id="{FF7332C3-F9BE-2CA0-EEA7-FF59E8B124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264650" y="5049838"/>
            <a:ext cx="2752725" cy="1666875"/>
          </a:xfrm>
        </p:spPr>
      </p:pic>
      <p:sp>
        <p:nvSpPr>
          <p:cNvPr id="4" name="Τίτλος 1">
            <a:extLst>
              <a:ext uri="{FF2B5EF4-FFF2-40B4-BE49-F238E27FC236}">
                <a16:creationId xmlns:a16="http://schemas.microsoft.com/office/drawing/2014/main" xmlns="" id="{45DCF73F-8680-DF56-3B7C-420F08E66C45}"/>
              </a:ext>
            </a:extLst>
          </p:cNvPr>
          <p:cNvSpPr txBox="1">
            <a:spLocks/>
          </p:cNvSpPr>
          <p:nvPr/>
        </p:nvSpPr>
        <p:spPr bwMode="auto">
          <a:xfrm>
            <a:off x="2349327" y="211005"/>
            <a:ext cx="6794125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2pPr>
            <a:lvl3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3pPr>
            <a:lvl4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4pPr>
            <a:lvl5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5pPr>
            <a:lvl6pPr marL="4572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6pPr>
            <a:lvl7pPr marL="9144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7pPr>
            <a:lvl8pPr marL="13716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8pPr>
            <a:lvl9pPr marL="18288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defTabSz="914400" eaLnBrk="1" hangingPunct="1"/>
            <a:endParaRPr lang="en-US" altLang="en-US" dirty="0"/>
          </a:p>
        </p:txBody>
      </p:sp>
      <p:sp>
        <p:nvSpPr>
          <p:cNvPr id="7" name="6 - Ορθογώνιο"/>
          <p:cNvSpPr/>
          <p:nvPr/>
        </p:nvSpPr>
        <p:spPr>
          <a:xfrm>
            <a:off x="1502979" y="191494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dirty="0" smtClean="0"/>
              <a:t>Να το σεβόμαστε και να το προστατεύουμε.</a:t>
            </a:r>
          </a:p>
          <a:p>
            <a:r>
              <a:rPr lang="el-GR" dirty="0" smtClean="0"/>
              <a:t>Να μην το εκμεταλλευόμαστε με παράνομους τρόπους.</a:t>
            </a:r>
          </a:p>
          <a:p>
            <a:r>
              <a:rPr lang="el-GR" dirty="0" smtClean="0"/>
              <a:t>Να είμαστε ενεργοί πολίτες και να φροντίζουμε για την ασφάλεια των δασικών οικοσυστημάτων κυρίως από τις ανθρωπογενείς παρεμβάσεις.</a:t>
            </a:r>
          </a:p>
          <a:p>
            <a:r>
              <a:rPr lang="el-GR" dirty="0" smtClean="0"/>
              <a:t>Να συνειδητοποιήσουμε ότι από τα μικρά καθημερινά πράγματα αλλάζει ο κόσμος και να ενσωματώσουμε αυτή την ιδέα στη δική μας στάση ζωής και συμπεριφοράς.</a:t>
            </a:r>
          </a:p>
          <a:p>
            <a:endParaRPr lang="el-GR" dirty="0" smtClean="0"/>
          </a:p>
          <a:p>
            <a:r>
              <a:rPr lang="el-GR" dirty="0" smtClean="0"/>
              <a:t>ΧΩΡΙΣ ΔΑΣΗ ΔΕΝ ΥΠΑΡΧΕΙ ΖΩΗ !!!</a:t>
            </a:r>
            <a:endParaRPr lang="el-GR" dirty="0"/>
          </a:p>
        </p:txBody>
      </p:sp>
      <p:sp>
        <p:nvSpPr>
          <p:cNvPr id="8" name="7 - Ορθογώνιο"/>
          <p:cNvSpPr/>
          <p:nvPr/>
        </p:nvSpPr>
        <p:spPr>
          <a:xfrm>
            <a:off x="1839659" y="711341"/>
            <a:ext cx="6053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b="1" dirty="0" smtClean="0">
                <a:solidFill>
                  <a:srgbClr val="333399"/>
                </a:solidFill>
              </a:rPr>
              <a:t>ΣΤΑΣΕΙΣ ΚΑΙ ΣΥΜΠΕΡΙΦΟΡΕΣ ΑΠΕΝΑΝΤΙ ΣΤΟ ΔΑΣΟΣ</a:t>
            </a:r>
            <a:endParaRPr lang="el-GR" b="1" dirty="0">
              <a:solidFill>
                <a:srgbClr val="33339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Περικοπή</Template>
  <TotalTime>501</TotalTime>
  <Words>363</Words>
  <Application>Microsoft Office PowerPoint</Application>
  <PresentationFormat>Προσαρμογή</PresentationFormat>
  <Paragraphs>48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Περικοπή</vt:lpstr>
      <vt:lpstr>ΓΝΩΡΙΖΩ ΤΟ ΠΕΡΙΑΣΤΙΚΟ ΔΑΣΟΣ</vt:lpstr>
      <vt:lpstr>ΤΙ ΕΙΝΑΙ ΤΟ ΔΑΣΟΣ;</vt:lpstr>
      <vt:lpstr>   ΠΟΙΑ ΦΥΤΑ ΥΠΑΡΧΟΥΝ ΣΤΟ ΔΑΣΟΣ;</vt:lpstr>
      <vt:lpstr>ΧΛΩΡΙΔΑ</vt:lpstr>
      <vt:lpstr>   ΠΟΙΑ ΖΩΑ ΖΟΥΝ ΣΤΟ ΔΑΣΟΣ; </vt:lpstr>
      <vt:lpstr>ΠΑΝΙΔΑ </vt:lpstr>
      <vt:lpstr>ΛΕΙΤΟΥΡΓΙΕΣ ΤΟΥ ΔΑΣΟΥΣ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950</cp:revision>
  <dcterms:created xsi:type="dcterms:W3CDTF">2023-09-14T06:17:29Z</dcterms:created>
  <dcterms:modified xsi:type="dcterms:W3CDTF">2024-06-15T20:24:02Z</dcterms:modified>
</cp:coreProperties>
</file>