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
  </p:notesMasterIdLst>
  <p:sldIdLst>
    <p:sldId id="256" r:id="rId2"/>
    <p:sldId id="257" r:id="rId3"/>
    <p:sldId id="258" r:id="rId4"/>
    <p:sldId id="261" r:id="rId5"/>
    <p:sldId id="262" r:id="rId6"/>
    <p:sldId id="281" r:id="rId7"/>
  </p:sldIdLst>
  <p:sldSz cx="18288000" cy="10287000"/>
  <p:notesSz cx="6858000" cy="9144000"/>
  <p:embeddedFontLst>
    <p:embeddedFont>
      <p:font typeface="Montserrat" charset="0"/>
      <p:regular r:id="rId9"/>
      <p:bold r:id="rId10"/>
      <p:italic r:id="rId11"/>
      <p:boldItalic r:id="rId12"/>
    </p:embeddedFont>
    <p:embeddedFont>
      <p:font typeface="Calibri"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39" d="100"/>
          <a:sy n="39" d="100"/>
        </p:scale>
        <p:origin x="-120" y="-6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 xmlns:p14="http://schemas.microsoft.com/office/powerpoint/2010/main" val="2480357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 xmlns:p14="http://schemas.microsoft.com/office/powerpoint/2010/main" val="484324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 xmlns:p14="http://schemas.microsoft.com/office/powerpoint/2010/main" val="2807850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 xmlns:p14="http://schemas.microsoft.com/office/powerpoint/2010/main" val="641248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 xmlns:p14="http://schemas.microsoft.com/office/powerpoint/2010/main" val="2949586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p:nvPr/>
        </p:nvSpPr>
        <p:spPr>
          <a:xfrm>
            <a:off x="2345936" y="1028700"/>
            <a:ext cx="13901381" cy="10287000"/>
          </a:xfrm>
          <a:prstGeom prst="rect">
            <a:avLst/>
          </a:prstGeom>
          <a:solidFill>
            <a:srgbClr val="FDCF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a:off x="1310187" y="663358"/>
            <a:ext cx="10760645" cy="11267691"/>
          </a:xfrm>
          <a:custGeom>
            <a:avLst/>
            <a:gdLst/>
            <a:ahLst/>
            <a:cxnLst/>
            <a:rect l="l" t="t" r="r" b="b"/>
            <a:pathLst>
              <a:path w="10760645" h="11267691" extrusionOk="0">
                <a:moveTo>
                  <a:pt x="0" y="0"/>
                </a:moveTo>
                <a:lnTo>
                  <a:pt x="10760645" y="0"/>
                </a:lnTo>
                <a:lnTo>
                  <a:pt x="10760645" y="11267690"/>
                </a:lnTo>
                <a:lnTo>
                  <a:pt x="0" y="11267690"/>
                </a:lnTo>
                <a:lnTo>
                  <a:pt x="0" y="0"/>
                </a:lnTo>
                <a:close/>
              </a:path>
            </a:pathLst>
          </a:custGeom>
          <a:blipFill rotWithShape="1">
            <a:blip r:embed="rId3">
              <a:alphaModFix/>
            </a:blip>
            <a:stretch>
              <a:fillRect/>
            </a:stretch>
          </a:blipFill>
          <a:ln>
            <a:noFill/>
          </a:ln>
        </p:spPr>
        <p:txBody>
          <a:bodyPr/>
          <a:lstStyle/>
          <a:p>
            <a:endParaRPr lang="el-GR"/>
          </a:p>
        </p:txBody>
      </p:sp>
      <p:sp>
        <p:nvSpPr>
          <p:cNvPr id="86" name="Google Shape;86;p13"/>
          <p:cNvSpPr txBox="1"/>
          <p:nvPr/>
        </p:nvSpPr>
        <p:spPr>
          <a:xfrm>
            <a:off x="4386619" y="1912205"/>
            <a:ext cx="21954197" cy="1462580"/>
          </a:xfrm>
          <a:prstGeom prst="rect">
            <a:avLst/>
          </a:prstGeom>
          <a:noFill/>
          <a:ln>
            <a:noFill/>
          </a:ln>
        </p:spPr>
        <p:txBody>
          <a:bodyPr spcFirstLastPara="1" wrap="square" lIns="0" tIns="0" rIns="0" bIns="0" anchor="t" anchorCtr="0">
            <a:spAutoFit/>
          </a:bodyPr>
          <a:lstStyle/>
          <a:p>
            <a:pPr marL="0" marR="0" lvl="0" indent="0" algn="l" rtl="0">
              <a:lnSpc>
                <a:spcPct val="108003"/>
              </a:lnSpc>
              <a:spcBef>
                <a:spcPts val="0"/>
              </a:spcBef>
              <a:spcAft>
                <a:spcPts val="0"/>
              </a:spcAft>
              <a:buNone/>
            </a:pPr>
            <a:r>
              <a:rPr lang="el-GR" sz="8800" b="1" dirty="0">
                <a:solidFill>
                  <a:srgbClr val="193970"/>
                </a:solidFill>
                <a:latin typeface="Montserrat"/>
                <a:sym typeface="Montserrat"/>
              </a:rPr>
              <a:t>ΑΙΟΛΙΚΗ ΕΝΕΡΓΕΙΑ</a:t>
            </a:r>
            <a:endParaRPr sz="8800" dirty="0"/>
          </a:p>
        </p:txBody>
      </p:sp>
      <p:sp>
        <p:nvSpPr>
          <p:cNvPr id="87" name="Google Shape;87;p13"/>
          <p:cNvSpPr/>
          <p:nvPr/>
        </p:nvSpPr>
        <p:spPr>
          <a:xfrm>
            <a:off x="165303" y="179126"/>
            <a:ext cx="1431674" cy="2140822"/>
          </a:xfrm>
          <a:custGeom>
            <a:avLst/>
            <a:gdLst/>
            <a:ahLst/>
            <a:cxnLst/>
            <a:rect l="l" t="t" r="r" b="b"/>
            <a:pathLst>
              <a:path w="1431674" h="2140822" extrusionOk="0">
                <a:moveTo>
                  <a:pt x="0" y="0"/>
                </a:moveTo>
                <a:lnTo>
                  <a:pt x="1431674" y="0"/>
                </a:lnTo>
                <a:lnTo>
                  <a:pt x="1431674" y="2140822"/>
                </a:lnTo>
                <a:lnTo>
                  <a:pt x="0" y="2140822"/>
                </a:lnTo>
                <a:lnTo>
                  <a:pt x="0" y="0"/>
                </a:lnTo>
                <a:close/>
              </a:path>
            </a:pathLst>
          </a:custGeom>
          <a:blipFill rotWithShape="1">
            <a:blip r:embed="rId4">
              <a:alphaModFix/>
            </a:blip>
            <a:stretch>
              <a:fillRect/>
            </a:stretch>
          </a:blipFill>
          <a:ln>
            <a:noFill/>
          </a:ln>
        </p:spPr>
        <p:txBody>
          <a:bodyPr/>
          <a:lstStyle/>
          <a:p>
            <a:endParaRPr lang="el-GR"/>
          </a:p>
        </p:txBody>
      </p:sp>
      <p:sp>
        <p:nvSpPr>
          <p:cNvPr id="88" name="Google Shape;88;p13"/>
          <p:cNvSpPr/>
          <p:nvPr/>
        </p:nvSpPr>
        <p:spPr>
          <a:xfrm>
            <a:off x="1695753" y="179126"/>
            <a:ext cx="2054950" cy="587129"/>
          </a:xfrm>
          <a:custGeom>
            <a:avLst/>
            <a:gdLst/>
            <a:ahLst/>
            <a:cxnLst/>
            <a:rect l="l" t="t" r="r" b="b"/>
            <a:pathLst>
              <a:path w="2054950" h="587129" extrusionOk="0">
                <a:moveTo>
                  <a:pt x="0" y="0"/>
                </a:moveTo>
                <a:lnTo>
                  <a:pt x="2054950" y="0"/>
                </a:lnTo>
                <a:lnTo>
                  <a:pt x="2054950" y="587129"/>
                </a:lnTo>
                <a:lnTo>
                  <a:pt x="0" y="587129"/>
                </a:lnTo>
                <a:lnTo>
                  <a:pt x="0" y="0"/>
                </a:lnTo>
                <a:close/>
              </a:path>
            </a:pathLst>
          </a:custGeom>
          <a:blipFill rotWithShape="1">
            <a:blip r:embed="rId5">
              <a:alphaModFix/>
            </a:blip>
            <a:stretch>
              <a:fillRect/>
            </a:stretch>
          </a:blipFill>
          <a:ln>
            <a:noFill/>
          </a:ln>
        </p:spPr>
        <p:txBody>
          <a:bodyPr/>
          <a:lstStyle/>
          <a:p>
            <a:endParaRPr lang="el-GR"/>
          </a:p>
        </p:txBody>
      </p:sp>
    </p:spTree>
    <p:extLst>
      <p:ext uri="{BB962C8B-B14F-4D97-AF65-F5344CB8AC3E}">
        <p14:creationId xmlns="" xmlns:p14="http://schemas.microsoft.com/office/powerpoint/2010/main" val="3109365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p:nvPr/>
        </p:nvSpPr>
        <p:spPr>
          <a:xfrm>
            <a:off x="0" y="9378186"/>
            <a:ext cx="18288000" cy="908814"/>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4"/>
          <p:cNvSpPr/>
          <p:nvPr/>
        </p:nvSpPr>
        <p:spPr>
          <a:xfrm>
            <a:off x="6819894" y="1690283"/>
            <a:ext cx="10439406" cy="7855653"/>
          </a:xfrm>
          <a:custGeom>
            <a:avLst/>
            <a:gdLst/>
            <a:ahLst/>
            <a:cxnLst/>
            <a:rect l="l" t="t" r="r" b="b"/>
            <a:pathLst>
              <a:path w="10439406" h="7855653" extrusionOk="0">
                <a:moveTo>
                  <a:pt x="0" y="0"/>
                </a:moveTo>
                <a:lnTo>
                  <a:pt x="10439406" y="0"/>
                </a:lnTo>
                <a:lnTo>
                  <a:pt x="10439406" y="7855653"/>
                </a:lnTo>
                <a:lnTo>
                  <a:pt x="0" y="7855653"/>
                </a:lnTo>
                <a:lnTo>
                  <a:pt x="0" y="0"/>
                </a:lnTo>
                <a:close/>
              </a:path>
            </a:pathLst>
          </a:custGeom>
          <a:blipFill rotWithShape="1">
            <a:blip r:embed="rId3">
              <a:alphaModFix/>
            </a:blip>
            <a:stretch>
              <a:fillRect/>
            </a:stretch>
          </a:blipFill>
          <a:ln>
            <a:noFill/>
          </a:ln>
        </p:spPr>
        <p:txBody>
          <a:bodyPr/>
          <a:lstStyle/>
          <a:p>
            <a:endParaRPr lang="el-GR"/>
          </a:p>
        </p:txBody>
      </p:sp>
      <p:sp>
        <p:nvSpPr>
          <p:cNvPr id="95" name="Google Shape;95;p14"/>
          <p:cNvSpPr txBox="1"/>
          <p:nvPr/>
        </p:nvSpPr>
        <p:spPr>
          <a:xfrm>
            <a:off x="1028700" y="923925"/>
            <a:ext cx="8115300" cy="4881336"/>
          </a:xfrm>
          <a:prstGeom prst="rect">
            <a:avLst/>
          </a:prstGeom>
          <a:noFill/>
          <a:ln>
            <a:noFill/>
          </a:ln>
        </p:spPr>
        <p:txBody>
          <a:bodyPr spcFirstLastPara="1" wrap="square" lIns="0" tIns="0" rIns="0" bIns="0" anchor="t" anchorCtr="0">
            <a:spAutoFit/>
          </a:bodyPr>
          <a:lstStyle/>
          <a:p>
            <a:pPr marL="0" marR="0" lvl="0" indent="0" algn="l" rtl="0">
              <a:lnSpc>
                <a:spcPct val="130002"/>
              </a:lnSpc>
              <a:spcBef>
                <a:spcPts val="0"/>
              </a:spcBef>
              <a:spcAft>
                <a:spcPts val="0"/>
              </a:spcAft>
              <a:buNone/>
            </a:pPr>
            <a:endParaRPr lang="el-GR" sz="5400" b="1" dirty="0">
              <a:solidFill>
                <a:srgbClr val="193970"/>
              </a:solidFill>
              <a:latin typeface="Montserrat"/>
              <a:sym typeface="Montserrat"/>
            </a:endParaRPr>
          </a:p>
          <a:p>
            <a:pPr marL="0" marR="0" lvl="0" indent="0" algn="l" rtl="0">
              <a:lnSpc>
                <a:spcPct val="130002"/>
              </a:lnSpc>
              <a:spcBef>
                <a:spcPts val="0"/>
              </a:spcBef>
              <a:spcAft>
                <a:spcPts val="0"/>
              </a:spcAft>
              <a:buNone/>
            </a:pPr>
            <a:r>
              <a:rPr lang="el-GR" sz="5400" b="1" dirty="0">
                <a:solidFill>
                  <a:srgbClr val="193970"/>
                </a:solidFill>
                <a:latin typeface="Montserrat"/>
                <a:sym typeface="Montserrat"/>
              </a:rPr>
              <a:t>ΤΙ ΕΙΝΑΙ Η ΑΙΟΛΙΚΗ ΕΝΕΡΓΕΙΑ;</a:t>
            </a:r>
          </a:p>
          <a:p>
            <a:pPr marL="0" marR="0" lvl="0" indent="0" algn="l" rtl="0">
              <a:lnSpc>
                <a:spcPct val="130002"/>
              </a:lnSpc>
              <a:spcBef>
                <a:spcPts val="0"/>
              </a:spcBef>
              <a:spcAft>
                <a:spcPts val="0"/>
              </a:spcAft>
              <a:buNone/>
            </a:pPr>
            <a:r>
              <a:rPr lang="el-GR" sz="2800" b="1" dirty="0">
                <a:solidFill>
                  <a:srgbClr val="193970"/>
                </a:solidFill>
                <a:latin typeface="Montserrat"/>
                <a:sym typeface="Montserrat"/>
              </a:rPr>
              <a:t>(καταιγισμός ιδεών)</a:t>
            </a:r>
            <a:endParaRPr lang="el-GR" sz="5400" b="1" dirty="0">
              <a:solidFill>
                <a:srgbClr val="193970"/>
              </a:solidFill>
              <a:latin typeface="Montserrat"/>
              <a:sym typeface="Montserrat"/>
            </a:endParaRPr>
          </a:p>
          <a:p>
            <a:pPr marL="0" marR="0" lvl="0" indent="0" algn="l" rtl="0">
              <a:lnSpc>
                <a:spcPct val="130002"/>
              </a:lnSpc>
              <a:spcBef>
                <a:spcPts val="0"/>
              </a:spcBef>
              <a:spcAft>
                <a:spcPts val="0"/>
              </a:spcAft>
              <a:buNone/>
            </a:pPr>
            <a:endParaRPr sz="5400" dirty="0"/>
          </a:p>
        </p:txBody>
      </p:sp>
    </p:spTree>
    <p:extLst>
      <p:ext uri="{BB962C8B-B14F-4D97-AF65-F5344CB8AC3E}">
        <p14:creationId xmlns="" xmlns:p14="http://schemas.microsoft.com/office/powerpoint/2010/main" val="1317043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5"/>
          <p:cNvPicPr preferRelativeResize="0"/>
          <p:nvPr/>
        </p:nvPicPr>
        <p:blipFill rotWithShape="1">
          <a:blip r:embed="rId3">
            <a:alphaModFix/>
          </a:blip>
          <a:srcRect t="164" b="164"/>
          <a:stretch/>
        </p:blipFill>
        <p:spPr>
          <a:xfrm>
            <a:off x="0" y="0"/>
            <a:ext cx="18288000" cy="10287000"/>
          </a:xfrm>
          <a:prstGeom prst="rect">
            <a:avLst/>
          </a:prstGeom>
          <a:noFill/>
          <a:ln>
            <a:noFill/>
          </a:ln>
        </p:spPr>
      </p:pic>
      <p:sp>
        <p:nvSpPr>
          <p:cNvPr id="101" name="Google Shape;101;p15"/>
          <p:cNvSpPr txBox="1"/>
          <p:nvPr/>
        </p:nvSpPr>
        <p:spPr>
          <a:xfrm>
            <a:off x="6742659" y="427992"/>
            <a:ext cx="11110441" cy="947952"/>
          </a:xfrm>
          <a:prstGeom prst="rect">
            <a:avLst/>
          </a:prstGeom>
          <a:noFill/>
          <a:ln>
            <a:noFill/>
          </a:ln>
        </p:spPr>
        <p:txBody>
          <a:bodyPr spcFirstLastPara="1" wrap="square" lIns="0" tIns="0" rIns="0" bIns="0" anchor="t" anchorCtr="0">
            <a:spAutoFit/>
          </a:bodyPr>
          <a:lstStyle/>
          <a:p>
            <a:pPr lvl="0" algn="ctr">
              <a:lnSpc>
                <a:spcPct val="140009"/>
              </a:lnSpc>
            </a:pPr>
            <a:r>
              <a:rPr lang="el-GR" sz="4400" dirty="0">
                <a:solidFill>
                  <a:schemeClr val="tx1"/>
                </a:solidFill>
              </a:rPr>
              <a:t>Ο</a:t>
            </a:r>
            <a:endParaRPr sz="4099" b="0" i="0" u="none" strike="noStrike" cap="none" dirty="0">
              <a:solidFill>
                <a:schemeClr val="tx1"/>
              </a:solidFill>
              <a:latin typeface="Arial"/>
              <a:ea typeface="Arial"/>
              <a:cs typeface="Arial"/>
              <a:sym typeface="Arial"/>
            </a:endParaRPr>
          </a:p>
        </p:txBody>
      </p:sp>
      <p:sp>
        <p:nvSpPr>
          <p:cNvPr id="6" name="5 - Ορθογώνιο"/>
          <p:cNvSpPr/>
          <p:nvPr/>
        </p:nvSpPr>
        <p:spPr>
          <a:xfrm>
            <a:off x="5254389" y="0"/>
            <a:ext cx="13033612" cy="3539430"/>
          </a:xfrm>
          <a:prstGeom prst="rect">
            <a:avLst/>
          </a:prstGeom>
        </p:spPr>
        <p:txBody>
          <a:bodyPr wrap="square">
            <a:spAutoFit/>
          </a:bodyPr>
          <a:lstStyle/>
          <a:p>
            <a:r>
              <a:rPr lang="el-GR" sz="2800" b="1" dirty="0">
                <a:solidFill>
                  <a:schemeClr val="bg1"/>
                </a:solidFill>
              </a:rPr>
              <a:t>Αιολική ενέργεια</a:t>
            </a:r>
            <a:r>
              <a:rPr lang="el-GR" sz="2800" dirty="0">
                <a:solidFill>
                  <a:schemeClr val="bg1"/>
                </a:solidFill>
              </a:rPr>
              <a:t> ονομάζεται η ενέργεια που παράγεται από την εκμετάλλευση του ανέμου. Η ενέργεια αυτή χαρακτηρίζεται "</a:t>
            </a:r>
            <a:r>
              <a:rPr lang="el-GR" sz="2800" dirty="0">
                <a:solidFill>
                  <a:srgbClr val="FFFF00"/>
                </a:solidFill>
              </a:rPr>
              <a:t>ήπια μορφή ενέργειας</a:t>
            </a:r>
            <a:r>
              <a:rPr lang="el-GR" sz="2800" dirty="0">
                <a:solidFill>
                  <a:schemeClr val="bg1"/>
                </a:solidFill>
              </a:rPr>
              <a:t>" και περιλαμβάνεται στις "</a:t>
            </a:r>
            <a:r>
              <a:rPr lang="el-GR" sz="2800" dirty="0">
                <a:solidFill>
                  <a:srgbClr val="FFFF00"/>
                </a:solidFill>
              </a:rPr>
              <a:t>καθαρές" πηγές</a:t>
            </a:r>
            <a:r>
              <a:rPr lang="el-GR" sz="2800" dirty="0">
                <a:solidFill>
                  <a:schemeClr val="bg1"/>
                </a:solidFill>
              </a:rPr>
              <a:t>, όπως συνηθίζονται να λέγονται οι πηγές ενέργειας που δεν εκπέμπουν ή δεν προκαλούν ρύπους. </a:t>
            </a:r>
          </a:p>
          <a:p>
            <a:r>
              <a:rPr lang="el-GR" sz="2800" dirty="0">
                <a:solidFill>
                  <a:schemeClr val="bg1"/>
                </a:solidFill>
              </a:rPr>
              <a:t>Η αρχαιότερη μορφή εκμετάλλευσης της αιολικής ενέργειας ήταν τα ιστία (πανιά) των πρώτων ιστιοφόρων και πολύ αργότερα οι ανεμόμυλοι στην ξηρά. Ονομάζεται αιολική γιατί στην ελληνική μυθολογία ο Αίολος ήταν ο θεός του ανέμου.</a:t>
            </a:r>
          </a:p>
        </p:txBody>
      </p:sp>
    </p:spTree>
    <p:extLst>
      <p:ext uri="{BB962C8B-B14F-4D97-AF65-F5344CB8AC3E}">
        <p14:creationId xmlns="" xmlns:p14="http://schemas.microsoft.com/office/powerpoint/2010/main" val="3399489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8"/>
          <p:cNvSpPr/>
          <p:nvPr/>
        </p:nvSpPr>
        <p:spPr>
          <a:xfrm>
            <a:off x="4386619" y="0"/>
            <a:ext cx="13901381" cy="10287000"/>
          </a:xfrm>
          <a:prstGeom prst="rect">
            <a:avLst/>
          </a:prstGeom>
          <a:solidFill>
            <a:srgbClr val="FDCF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0" name="Google Shape;120;p18"/>
          <p:cNvPicPr preferRelativeResize="0"/>
          <p:nvPr/>
        </p:nvPicPr>
        <p:blipFill rotWithShape="1">
          <a:blip r:embed="rId3">
            <a:alphaModFix/>
          </a:blip>
          <a:srcRect/>
          <a:stretch/>
        </p:blipFill>
        <p:spPr>
          <a:xfrm>
            <a:off x="0" y="0"/>
            <a:ext cx="18288000" cy="10287000"/>
          </a:xfrm>
          <a:prstGeom prst="rect">
            <a:avLst/>
          </a:prstGeom>
          <a:noFill/>
          <a:ln>
            <a:noFill/>
          </a:ln>
        </p:spPr>
      </p:pic>
      <p:sp>
        <p:nvSpPr>
          <p:cNvPr id="5" name="4 - TextBox"/>
          <p:cNvSpPr txBox="1"/>
          <p:nvPr/>
        </p:nvSpPr>
        <p:spPr>
          <a:xfrm>
            <a:off x="8095785" y="3791414"/>
            <a:ext cx="9813074" cy="4524315"/>
          </a:xfrm>
          <a:prstGeom prst="rect">
            <a:avLst/>
          </a:prstGeom>
          <a:noFill/>
        </p:spPr>
        <p:txBody>
          <a:bodyPr wrap="square" rtlCol="0">
            <a:spAutoFit/>
          </a:bodyPr>
          <a:lstStyle/>
          <a:p>
            <a:r>
              <a:rPr lang="el-GR" sz="3600" dirty="0"/>
              <a:t>Η αιολική ενέργεια χρησιμοποιήθηκε από τους ανθρώπους για πρώτη φορά περίπου πριν από 5.000 χρόνια. Αρχικά χρησιμοποιήθηκε για να ταξιδεύουν οι άνθρωποι στη θάλασσα με πλοία που είχαν μεγάλα πανιά και αργότερα οι άνθρωποι κατασκεύασαν ανεμόμυλους με τους οποίους άλεθαν το σιτάρι ή αντλούσαν νερό από πηγάδια. </a:t>
            </a:r>
          </a:p>
        </p:txBody>
      </p:sp>
    </p:spTree>
    <p:extLst>
      <p:ext uri="{BB962C8B-B14F-4D97-AF65-F5344CB8AC3E}">
        <p14:creationId xmlns="" xmlns:p14="http://schemas.microsoft.com/office/powerpoint/2010/main" val="3690149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9"/>
          <p:cNvSpPr/>
          <p:nvPr/>
        </p:nvSpPr>
        <p:spPr>
          <a:xfrm>
            <a:off x="4386619" y="0"/>
            <a:ext cx="13901381" cy="10287000"/>
          </a:xfrm>
          <a:prstGeom prst="rect">
            <a:avLst/>
          </a:prstGeom>
          <a:solidFill>
            <a:srgbClr val="FDCF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9"/>
          <p:cNvSpPr/>
          <p:nvPr/>
        </p:nvSpPr>
        <p:spPr>
          <a:xfrm>
            <a:off x="13016864" y="3513509"/>
            <a:ext cx="1079312" cy="149150"/>
          </a:xfrm>
          <a:prstGeom prst="rect">
            <a:avLst/>
          </a:prstGeom>
          <a:solidFill>
            <a:srgbClr val="1939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9"/>
          <p:cNvSpPr/>
          <p:nvPr/>
        </p:nvSpPr>
        <p:spPr>
          <a:xfrm>
            <a:off x="536007" y="3686340"/>
            <a:ext cx="5327375" cy="5952374"/>
          </a:xfrm>
          <a:custGeom>
            <a:avLst/>
            <a:gdLst/>
            <a:ahLst/>
            <a:cxnLst/>
            <a:rect l="l" t="t" r="r" b="b"/>
            <a:pathLst>
              <a:path w="5327375" h="5952374" extrusionOk="0">
                <a:moveTo>
                  <a:pt x="0" y="0"/>
                </a:moveTo>
                <a:lnTo>
                  <a:pt x="5327375" y="0"/>
                </a:lnTo>
                <a:lnTo>
                  <a:pt x="5327375" y="5952374"/>
                </a:lnTo>
                <a:lnTo>
                  <a:pt x="0" y="5952374"/>
                </a:lnTo>
                <a:lnTo>
                  <a:pt x="0" y="0"/>
                </a:lnTo>
                <a:close/>
              </a:path>
            </a:pathLst>
          </a:custGeom>
          <a:blipFill rotWithShape="1">
            <a:blip r:embed="rId3">
              <a:alphaModFix/>
            </a:blip>
            <a:stretch>
              <a:fillRect/>
            </a:stretch>
          </a:blipFill>
          <a:ln>
            <a:noFill/>
          </a:ln>
        </p:spPr>
        <p:txBody>
          <a:bodyPr/>
          <a:lstStyle/>
          <a:p>
            <a:endParaRPr lang="el-GR"/>
          </a:p>
        </p:txBody>
      </p:sp>
      <p:sp>
        <p:nvSpPr>
          <p:cNvPr id="128" name="Google Shape;128;p19"/>
          <p:cNvSpPr/>
          <p:nvPr/>
        </p:nvSpPr>
        <p:spPr>
          <a:xfrm>
            <a:off x="9910540" y="-1567073"/>
            <a:ext cx="9960182" cy="8229600"/>
          </a:xfrm>
          <a:custGeom>
            <a:avLst/>
            <a:gdLst/>
            <a:ahLst/>
            <a:cxnLst/>
            <a:rect l="l" t="t" r="r" b="b"/>
            <a:pathLst>
              <a:path w="9960182" h="8229600" extrusionOk="0">
                <a:moveTo>
                  <a:pt x="0" y="0"/>
                </a:moveTo>
                <a:lnTo>
                  <a:pt x="9960182" y="0"/>
                </a:lnTo>
                <a:lnTo>
                  <a:pt x="9960182" y="8229600"/>
                </a:lnTo>
                <a:lnTo>
                  <a:pt x="0" y="8229600"/>
                </a:lnTo>
                <a:lnTo>
                  <a:pt x="0" y="0"/>
                </a:lnTo>
                <a:close/>
              </a:path>
            </a:pathLst>
          </a:custGeom>
          <a:blipFill rotWithShape="1">
            <a:blip r:embed="rId4">
              <a:alphaModFix/>
            </a:blip>
            <a:stretch>
              <a:fillRect/>
            </a:stretch>
          </a:blipFill>
          <a:ln>
            <a:noFill/>
          </a:ln>
        </p:spPr>
        <p:txBody>
          <a:bodyPr/>
          <a:lstStyle/>
          <a:p>
            <a:endParaRPr lang="el-GR"/>
          </a:p>
        </p:txBody>
      </p:sp>
      <p:sp>
        <p:nvSpPr>
          <p:cNvPr id="129" name="Google Shape;129;p19"/>
          <p:cNvSpPr txBox="1"/>
          <p:nvPr/>
        </p:nvSpPr>
        <p:spPr>
          <a:xfrm>
            <a:off x="319016" y="1061788"/>
            <a:ext cx="16230600" cy="1329595"/>
          </a:xfrm>
          <a:prstGeom prst="rect">
            <a:avLst/>
          </a:prstGeom>
          <a:noFill/>
          <a:ln>
            <a:noFill/>
          </a:ln>
        </p:spPr>
        <p:txBody>
          <a:bodyPr spcFirstLastPara="1" wrap="square" lIns="0" tIns="0" rIns="0" bIns="0" anchor="t" anchorCtr="0">
            <a:spAutoFit/>
          </a:bodyPr>
          <a:lstStyle/>
          <a:p>
            <a:pPr marL="0" marR="0" lvl="0" indent="0" algn="l" rtl="0">
              <a:lnSpc>
                <a:spcPct val="108009"/>
              </a:lnSpc>
              <a:spcBef>
                <a:spcPts val="0"/>
              </a:spcBef>
              <a:spcAft>
                <a:spcPts val="0"/>
              </a:spcAft>
              <a:buNone/>
            </a:pPr>
            <a:r>
              <a:rPr lang="el-GR" sz="8000" b="1" dirty="0">
                <a:solidFill>
                  <a:srgbClr val="193970"/>
                </a:solidFill>
                <a:latin typeface="Montserrat"/>
                <a:sym typeface="Montserrat"/>
              </a:rPr>
              <a:t>Δραστηριότητα:</a:t>
            </a:r>
            <a:endParaRPr sz="8000" dirty="0"/>
          </a:p>
        </p:txBody>
      </p:sp>
      <p:sp>
        <p:nvSpPr>
          <p:cNvPr id="131" name="Google Shape;131;p19"/>
          <p:cNvSpPr txBox="1"/>
          <p:nvPr/>
        </p:nvSpPr>
        <p:spPr>
          <a:xfrm>
            <a:off x="4605798" y="4443709"/>
            <a:ext cx="10256614" cy="5233677"/>
          </a:xfrm>
          <a:prstGeom prst="rect">
            <a:avLst/>
          </a:prstGeom>
          <a:noFill/>
          <a:ln>
            <a:noFill/>
          </a:ln>
        </p:spPr>
        <p:txBody>
          <a:bodyPr spcFirstLastPara="1" wrap="square" lIns="0" tIns="0" rIns="0" bIns="0" anchor="t" anchorCtr="0">
            <a:spAutoFit/>
          </a:bodyPr>
          <a:lstStyle/>
          <a:p>
            <a:pPr lvl="0">
              <a:lnSpc>
                <a:spcPct val="140010"/>
              </a:lnSpc>
            </a:pPr>
            <a:r>
              <a:rPr lang="el-GR" sz="3899" dirty="0"/>
              <a:t>Κατασκευάζω αιολικό αυτοκίνητο</a:t>
            </a:r>
            <a:r>
              <a:rPr lang="en-US" sz="3899" b="0" i="0" u="none" strike="noStrike" cap="none" dirty="0">
                <a:solidFill>
                  <a:srgbClr val="000000"/>
                </a:solidFill>
                <a:latin typeface="Arial"/>
                <a:ea typeface="Arial"/>
                <a:cs typeface="Arial"/>
                <a:sym typeface="Arial"/>
              </a:rPr>
              <a:t>.</a:t>
            </a:r>
            <a:endParaRPr dirty="0"/>
          </a:p>
          <a:p>
            <a:pPr marL="0" marR="0" lvl="0" indent="0" algn="l" rtl="0">
              <a:lnSpc>
                <a:spcPct val="122056"/>
              </a:lnSpc>
              <a:spcBef>
                <a:spcPts val="0"/>
              </a:spcBef>
              <a:spcAft>
                <a:spcPts val="0"/>
              </a:spcAft>
              <a:buNone/>
            </a:pPr>
            <a:endParaRPr sz="3899" b="0" i="0" u="none" strike="noStrike" cap="none" dirty="0">
              <a:solidFill>
                <a:srgbClr val="000000"/>
              </a:solidFill>
              <a:latin typeface="Arial"/>
              <a:ea typeface="Arial"/>
              <a:cs typeface="Arial"/>
              <a:sym typeface="Arial"/>
            </a:endParaRPr>
          </a:p>
          <a:p>
            <a:pPr marL="734059" marR="0" lvl="1" indent="-367030" algn="l" rtl="0">
              <a:lnSpc>
                <a:spcPct val="140011"/>
              </a:lnSpc>
              <a:spcBef>
                <a:spcPts val="0"/>
              </a:spcBef>
              <a:spcAft>
                <a:spcPts val="0"/>
              </a:spcAft>
              <a:buClr>
                <a:srgbClr val="000000"/>
              </a:buClr>
              <a:buSzPts val="3399"/>
              <a:buFont typeface="Arial"/>
              <a:buChar char="•"/>
            </a:pPr>
            <a:r>
              <a:rPr lang="el-GR" sz="3399" b="0" i="0" u="none" strike="noStrike" cap="none" dirty="0">
                <a:solidFill>
                  <a:srgbClr val="000000"/>
                </a:solidFill>
                <a:latin typeface="Arial"/>
                <a:ea typeface="Arial"/>
                <a:cs typeface="Arial"/>
                <a:sym typeface="Arial"/>
              </a:rPr>
              <a:t>Επίλεξε το μέγεθος και το σχήμα του πανιού</a:t>
            </a:r>
            <a:endParaRPr dirty="0"/>
          </a:p>
          <a:p>
            <a:pPr marL="734059" marR="0" lvl="1" indent="-367030" algn="l" rtl="0">
              <a:lnSpc>
                <a:spcPct val="140011"/>
              </a:lnSpc>
              <a:spcBef>
                <a:spcPts val="0"/>
              </a:spcBef>
              <a:spcAft>
                <a:spcPts val="0"/>
              </a:spcAft>
              <a:buClr>
                <a:srgbClr val="000000"/>
              </a:buClr>
              <a:buSzPts val="3399"/>
              <a:buFont typeface="Arial"/>
              <a:buChar char="•"/>
            </a:pPr>
            <a:r>
              <a:rPr lang="el-GR" sz="3399" dirty="0"/>
              <a:t>Σχεδίασε το αυτοκίνητο</a:t>
            </a:r>
            <a:endParaRPr dirty="0"/>
          </a:p>
          <a:p>
            <a:pPr marL="734059" marR="0" lvl="1" indent="-367030" algn="l" rtl="0">
              <a:lnSpc>
                <a:spcPct val="140011"/>
              </a:lnSpc>
              <a:spcBef>
                <a:spcPts val="0"/>
              </a:spcBef>
              <a:spcAft>
                <a:spcPts val="0"/>
              </a:spcAft>
              <a:buClr>
                <a:srgbClr val="000000"/>
              </a:buClr>
              <a:buSzPts val="3399"/>
              <a:buFont typeface="Arial"/>
              <a:buChar char="•"/>
            </a:pPr>
            <a:r>
              <a:rPr lang="el-GR" sz="3399" dirty="0"/>
              <a:t>Κατασκεύασε το αυτοκίνητο</a:t>
            </a:r>
          </a:p>
          <a:p>
            <a:pPr marL="734059" marR="0" lvl="1" indent="-367030" algn="l" rtl="0">
              <a:lnSpc>
                <a:spcPct val="140011"/>
              </a:lnSpc>
              <a:spcBef>
                <a:spcPts val="0"/>
              </a:spcBef>
              <a:spcAft>
                <a:spcPts val="0"/>
              </a:spcAft>
              <a:buClr>
                <a:srgbClr val="000000"/>
              </a:buClr>
              <a:buSzPts val="3399"/>
              <a:buFont typeface="Arial"/>
              <a:buChar char="•"/>
            </a:pPr>
            <a:r>
              <a:rPr lang="el-GR" sz="3399" dirty="0"/>
              <a:t>Βρες ένα όνομα για την κατασκευή σου</a:t>
            </a:r>
            <a:endParaRPr dirty="0"/>
          </a:p>
          <a:p>
            <a:pPr marL="0" marR="0" lvl="0" indent="0" algn="ctr" rtl="0">
              <a:lnSpc>
                <a:spcPct val="140011"/>
              </a:lnSpc>
              <a:spcBef>
                <a:spcPts val="0"/>
              </a:spcBef>
              <a:spcAft>
                <a:spcPts val="0"/>
              </a:spcAft>
              <a:buNone/>
            </a:pPr>
            <a:endParaRPr sz="3399" b="0" i="0" u="none" strike="noStrike" cap="none" dirty="0">
              <a:solidFill>
                <a:srgbClr val="000000"/>
              </a:solidFill>
              <a:latin typeface="Arial"/>
              <a:ea typeface="Arial"/>
              <a:cs typeface="Arial"/>
              <a:sym typeface="Arial"/>
            </a:endParaRPr>
          </a:p>
        </p:txBody>
      </p:sp>
    </p:spTree>
    <p:extLst>
      <p:ext uri="{BB962C8B-B14F-4D97-AF65-F5344CB8AC3E}">
        <p14:creationId xmlns="" xmlns:p14="http://schemas.microsoft.com/office/powerpoint/2010/main" val="1691536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15747999" y="9583914"/>
            <a:ext cx="2225289" cy="307777"/>
          </a:xfrm>
          <a:prstGeom prst="rect">
            <a:avLst/>
          </a:prstGeom>
        </p:spPr>
        <p:txBody>
          <a:bodyPr wrap="none">
            <a:spAutoFit/>
          </a:bodyPr>
          <a:lstStyle/>
          <a:p>
            <a:r>
              <a:rPr lang="en-US" dirty="0"/>
              <a:t>www.worldenergynews.gr</a:t>
            </a:r>
            <a:endParaRPr lang="el-GR" dirty="0"/>
          </a:p>
        </p:txBody>
      </p:sp>
      <p:pic>
        <p:nvPicPr>
          <p:cNvPr id="6" name="5 - Εικόνα" descr="Εικόνα.jpg"/>
          <p:cNvPicPr>
            <a:picLocks noChangeAspect="1"/>
          </p:cNvPicPr>
          <p:nvPr/>
        </p:nvPicPr>
        <p:blipFill>
          <a:blip r:embed="rId2"/>
          <a:stretch>
            <a:fillRect/>
          </a:stretch>
        </p:blipFill>
        <p:spPr>
          <a:xfrm>
            <a:off x="914400" y="766118"/>
            <a:ext cx="16459199" cy="8377881"/>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92</Words>
  <Application>Microsoft Office PowerPoint</Application>
  <PresentationFormat>Προσαρμογή</PresentationFormat>
  <Paragraphs>16</Paragraphs>
  <Slides>6</Slides>
  <Notes>5</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Montserrat</vt:lpstr>
      <vt:lpstr>Calibri</vt:lpstr>
      <vt:lpstr>Office Theme</vt:lpstr>
      <vt:lpstr>Διαφάνεια 1</vt:lpstr>
      <vt:lpstr>Διαφάνεια 2</vt:lpstr>
      <vt:lpstr>Διαφάνεια 3</vt:lpstr>
      <vt:lpstr>Διαφάνεια 4</vt:lpstr>
      <vt:lpstr>Διαφάνεια 5</vt:lpstr>
      <vt:lpstr>Διαφάνεια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user1</dc:creator>
  <cp:lastModifiedBy>user</cp:lastModifiedBy>
  <cp:revision>43</cp:revision>
  <dcterms:modified xsi:type="dcterms:W3CDTF">2024-07-22T20:58:54Z</dcterms:modified>
</cp:coreProperties>
</file>