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0"/>
  </p:notesMasterIdLst>
  <p:sldIdLst>
    <p:sldId id="256" r:id="rId2"/>
    <p:sldId id="269" r:id="rId3"/>
    <p:sldId id="281" r:id="rId4"/>
    <p:sldId id="275" r:id="rId5"/>
    <p:sldId id="278" r:id="rId6"/>
    <p:sldId id="280" r:id="rId7"/>
    <p:sldId id="279" r:id="rId8"/>
    <p:sldId id="276" r:id="rId9"/>
  </p:sldIdLst>
  <p:sldSz cx="12192000" cy="6858000"/>
  <p:notesSz cx="6858000" cy="9144000"/>
  <p:defaultTextStyle>
    <a:defPPr>
      <a:defRPr lang="e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C7C744"/>
    <a:srgbClr val="242321"/>
    <a:srgbClr val="D6C592"/>
    <a:srgbClr val="A3852C"/>
    <a:srgbClr val="A31F89"/>
    <a:srgbClr val="85850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FB6D56-3559-5758-E4B1-3B9C28F955D9}" v="4257" dt="2023-11-26T09:51:58.876"/>
    <p1510:client id="{8D2E9CBE-EDC2-67DA-E6D5-D174441861D9}" v="4" dt="2023-11-26T09:53:40.1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86508-C11E-4624-B6A0-AF687E2BF192}" type="datetimeFigureOut">
              <a:rPr lang="el-GR" smtClean="0"/>
              <a:pPr/>
              <a:t>24/6/2024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9F03D-E2CB-477D-B563-FC897F8E3C72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>
            <a:extLst>
              <a:ext uri="{FF2B5EF4-FFF2-40B4-BE49-F238E27FC236}">
                <a16:creationId xmlns="" xmlns:a16="http://schemas.microsoft.com/office/drawing/2014/main" id="{639B2A20-D668-608A-2B2C-BDC6F91A61B4}"/>
              </a:ext>
            </a:extLst>
          </p:cNvPr>
          <p:cNvGrpSpPr>
            <a:grpSpLocks/>
          </p:cNvGrpSpPr>
          <p:nvPr/>
        </p:nvGrpSpPr>
        <p:grpSpPr bwMode="auto">
          <a:xfrm>
            <a:off x="752475" y="744538"/>
            <a:ext cx="10674350" cy="5349875"/>
            <a:chOff x="752858" y="744469"/>
            <a:chExt cx="10674117" cy="5349671"/>
          </a:xfrm>
        </p:grpSpPr>
        <p:sp>
          <p:nvSpPr>
            <p:cNvPr id="5" name="Freeform 6">
              <a:extLst>
                <a:ext uri="{FF2B5EF4-FFF2-40B4-BE49-F238E27FC236}">
                  <a16:creationId xmlns="" xmlns:a16="http://schemas.microsoft.com/office/drawing/2014/main" id="{BFDD0F5C-31E9-C676-C42C-7D62EB7C4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2034" y="1685820"/>
              <a:ext cx="3274941" cy="4408320"/>
            </a:xfrm>
            <a:custGeom>
              <a:avLst/>
              <a:gdLst>
                <a:gd name="T0" fmla="*/ 0 w 10000"/>
                <a:gd name="T1" fmla="*/ 0 h 10000"/>
                <a:gd name="T2" fmla="*/ 10000 w 10000"/>
                <a:gd name="T3" fmla="*/ 10000 h 10000"/>
              </a:gdLst>
              <a:ahLst/>
              <a:cxnLst/>
              <a:rect l="T0" t="T1" r="T2" b="T3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>
                <a:latin typeface="Arial" charset="0"/>
                <a:cs typeface="Arial" charset="0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334D049F-C0FD-E4F1-D856-98A84EEE572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752858" y="744469"/>
              <a:ext cx="3274942" cy="4408319"/>
            </a:xfrm>
            <a:custGeom>
              <a:avLst/>
              <a:gdLst>
                <a:gd name="T0" fmla="*/ 0 w 10002"/>
                <a:gd name="T1" fmla="*/ 0 h 10000"/>
                <a:gd name="T2" fmla="*/ 10002 w 10002"/>
                <a:gd name="T3" fmla="*/ 10000 h 10000"/>
              </a:gdLst>
              <a:ahLst/>
              <a:cxnLst/>
              <a:rect l="T0" t="T1" r="T2" b="T3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EFE1BCFD-C886-DB60-8FFA-9AFC149075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52475" y="6453188"/>
            <a:ext cx="1608138" cy="40481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C68488C-9678-49C2-8076-C40ACCF3596C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46D5C601-B260-17A8-232C-AE5A623C2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72ADF77F-8CD2-1920-7B32-77FC2A1DF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/>
            </a:lvl1pPr>
          </a:lstStyle>
          <a:p>
            <a:fld id="{EAE6A1D4-4BFB-4144-9E7B-709223CBBD33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="" xmlns:p14="http://schemas.microsoft.com/office/powerpoint/2010/main" val="902720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E538649-3681-AF27-5616-ADDE67A29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B6D05-01BF-4C09-A8C6-33612D680DF3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82327FC-41B8-5A65-0BE3-76AE03BB5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81BC0C0-0394-E4CC-007F-5E63675D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B752DB-BF6D-436E-8130-01006B6CFFFC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="" xmlns:p14="http://schemas.microsoft.com/office/powerpoint/2010/main" val="162717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D95D59A-40F7-32E0-2E5F-71AE1F81E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69EE3-9CB6-418F-B51F-C79BA4EEB438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F935B87-21EE-B78C-BDD7-2DDF01AD1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F5D1244-5164-E6D7-17F3-D6916A124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816F77-9777-495B-AA90-5FEB513BA84E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="" xmlns:p14="http://schemas.microsoft.com/office/powerpoint/2010/main" val="432985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F5B8C54-B5BE-A21F-4D6F-7134A9562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B4302-1BFE-4AFB-A103-FA0A74C019CA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C3CC2C1-7174-BAFE-0276-0D97F1E6C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329D765-F110-3266-7491-6CB16F48C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52630-FE7F-450B-951E-34DF25BAA6A6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="" xmlns:p14="http://schemas.microsoft.com/office/powerpoint/2010/main" val="2292709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>
            <a:extLst>
              <a:ext uri="{FF2B5EF4-FFF2-40B4-BE49-F238E27FC236}">
                <a16:creationId xmlns="" xmlns:a16="http://schemas.microsoft.com/office/drawing/2014/main" id="{CA600232-DCAB-12A9-2537-17C5416E8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1813" y="1685925"/>
            <a:ext cx="3275012" cy="4408488"/>
          </a:xfrm>
          <a:custGeom>
            <a:avLst/>
            <a:gdLst>
              <a:gd name="T0" fmla="*/ 0 w 4125"/>
              <a:gd name="T1" fmla="*/ 0 h 5554"/>
              <a:gd name="T2" fmla="*/ 4125 w 4125"/>
              <a:gd name="T3" fmla="*/ 5554 h 5554"/>
            </a:gdLst>
            <a:ahLst/>
            <a:cxnLst/>
            <a:rect l="T0" t="T1" r="T2" b="T3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l-GR"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203C5531-BF96-73F9-6D34-8933F30E4E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8188" y="6453188"/>
            <a:ext cx="1622425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D58204B-267D-4066-94CC-D738208D0E21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3E86D737-39CC-6C75-4C0B-B1F2794E8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7136197A-8CDE-137A-A7B5-35715B933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/>
            </a:lvl1pPr>
          </a:lstStyle>
          <a:p>
            <a:fld id="{51E2AA7D-724A-43D2-A4DB-6C4D64E76ACF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="" xmlns:p14="http://schemas.microsoft.com/office/powerpoint/2010/main" val="26604593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CF1F8887-CC66-03FB-D38D-C30E0D6F4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5B50C-328B-4909-A6EE-B89745AA246F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9F3C0D5-D933-CA96-834A-60FF3096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E03936F-C41F-A2AE-C56E-7F00EA288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DD9F48-3049-4052-8A19-8F14511FB99A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="" xmlns:p14="http://schemas.microsoft.com/office/powerpoint/2010/main" val="2230337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5E4D01CA-5213-3671-2789-87D98FDDD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D6C8D-4ADE-464E-A04E-5B8AC27895D7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3FF68E68-55DF-4161-006F-3AF7AF424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49F8BF45-A1CA-0D7F-55E4-550B4D3CA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71A20-BB74-41D2-BD7D-95D4EA89A1BC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="" xmlns:p14="http://schemas.microsoft.com/office/powerpoint/2010/main" val="2394922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A16B9FDF-54EF-D439-5A0E-BBE0B81AE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F5BA2-85D3-466C-B950-6F4494D45924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9655E061-D293-0C7F-5091-244D4E702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B73CCBBA-449A-0311-00CE-B0DB689C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4E422-39C5-4524-B241-08C5CA7749F0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="" xmlns:p14="http://schemas.microsoft.com/office/powerpoint/2010/main" val="1429119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508FB87E-CAE9-E23A-AC80-F16EAF2ED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46CAC-64EE-4B51-938C-A912F348429E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303E58E8-6C93-188A-680C-041912A0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1071BFB6-C621-03D5-4E2F-66D6CD760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FA71C-F9C3-4E8C-998C-2842510240BE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="" xmlns:p14="http://schemas.microsoft.com/office/powerpoint/2010/main" val="60035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A264928B-C424-1F26-68AB-A5DB801A69AA}"/>
              </a:ext>
            </a:extLst>
          </p:cNvPr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>
            <a:extLst>
              <a:ext uri="{FF2B5EF4-FFF2-40B4-BE49-F238E27FC236}">
                <a16:creationId xmlns="" xmlns:a16="http://schemas.microsoft.com/office/drawing/2014/main" id="{091B9E03-17ED-9735-49E0-AC4DBF1BF086}"/>
              </a:ext>
            </a:extLst>
          </p:cNvPr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="" xmlns:a16="http://schemas.microsoft.com/office/drawing/2014/main" id="{2517616D-E092-715A-B0F7-D26F47BC4A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AE28AAF-F828-4783-B9E6-6CF888FC5353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5">
            <a:extLst>
              <a:ext uri="{FF2B5EF4-FFF2-40B4-BE49-F238E27FC236}">
                <a16:creationId xmlns="" xmlns:a16="http://schemas.microsoft.com/office/drawing/2014/main" id="{7414077E-32F6-32AA-B29E-0BD142302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6">
            <a:extLst>
              <a:ext uri="{FF2B5EF4-FFF2-40B4-BE49-F238E27FC236}">
                <a16:creationId xmlns="" xmlns:a16="http://schemas.microsoft.com/office/drawing/2014/main" id="{157DCC09-72FF-86DE-98D2-F6B302F46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/>
            </a:lvl1pPr>
          </a:lstStyle>
          <a:p>
            <a:fld id="{17FA774E-00E3-4EAB-B8A2-0BE933E444B7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="" xmlns:p14="http://schemas.microsoft.com/office/powerpoint/2010/main" val="2706875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F5C5BFC7-B4F8-3E08-6A97-5350B8CAB2D5}"/>
              </a:ext>
            </a:extLst>
          </p:cNvPr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>
            <a:extLst>
              <a:ext uri="{FF2B5EF4-FFF2-40B4-BE49-F238E27FC236}">
                <a16:creationId xmlns="" xmlns:a16="http://schemas.microsoft.com/office/drawing/2014/main" id="{2FB8BBCD-22F6-24FB-C100-2EBAFB18938D}"/>
              </a:ext>
            </a:extLst>
          </p:cNvPr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="" xmlns:a16="http://schemas.microsoft.com/office/drawing/2014/main" id="{D6D35BDF-FCEA-BB39-C2A3-F6D3E11D2A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08FB32C-1271-4E0E-BE58-03BB12251ADB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5">
            <a:extLst>
              <a:ext uri="{FF2B5EF4-FFF2-40B4-BE49-F238E27FC236}">
                <a16:creationId xmlns="" xmlns:a16="http://schemas.microsoft.com/office/drawing/2014/main" id="{AFF4F5EC-42E9-1744-067D-FC8F286D8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6">
            <a:extLst>
              <a:ext uri="{FF2B5EF4-FFF2-40B4-BE49-F238E27FC236}">
                <a16:creationId xmlns="" xmlns:a16="http://schemas.microsoft.com/office/drawing/2014/main" id="{7CF787D6-7905-FAD3-0965-656F43B96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/>
            </a:lvl1pPr>
          </a:lstStyle>
          <a:p>
            <a:fld id="{B9E136BF-F73B-44D4-B468-C90E08910B75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="" xmlns:p14="http://schemas.microsoft.com/office/powerpoint/2010/main" val="955626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="" xmlns:a16="http://schemas.microsoft.com/office/drawing/2014/main" id="{E18691A9-0635-82F6-379C-28D0F7A8D35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Κάντε κλικ για να επεξεργαστείτε τον τίτλο υποδείγματος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="" xmlns:a16="http://schemas.microsoft.com/office/drawing/2014/main" id="{60F37991-33C9-6CA0-41CB-E4D8CCE46B4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371600" y="2286000"/>
            <a:ext cx="96012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Στυλ κειμένου υποδείγματος</a:t>
            </a:r>
          </a:p>
          <a:p>
            <a:pPr lvl="1"/>
            <a:r>
              <a:rPr lang="el-GR" altLang="en-US"/>
              <a:t>Δεύτερο επίπεδο</a:t>
            </a:r>
          </a:p>
          <a:p>
            <a:pPr lvl="2"/>
            <a:r>
              <a:rPr lang="el-GR" altLang="en-US"/>
              <a:t>Τρίτο επίπεδο</a:t>
            </a:r>
          </a:p>
          <a:p>
            <a:pPr lvl="3"/>
            <a:r>
              <a:rPr lang="el-GR" altLang="en-US"/>
              <a:t>Τέταρτο επίπεδο</a:t>
            </a:r>
          </a:p>
          <a:p>
            <a:pPr lvl="4"/>
            <a:r>
              <a:rPr lang="el-GR" altLang="en-US"/>
              <a:t>Πέμπτο επίπεδο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A8E6FEB-AB89-8345-F899-49B46A0B8B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90650" y="6453188"/>
            <a:ext cx="1204913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5A7FF6-1E50-4FFF-B179-201BE6CBC838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F44E6B0-124D-73B9-6A8C-28AD562C84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94013" y="6453188"/>
            <a:ext cx="6280150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23AAFDE-6400-035F-9F60-9B76C5AE54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72613" y="6453188"/>
            <a:ext cx="1597025" cy="4048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</a:lstStyle>
          <a:p>
            <a:fld id="{6B776046-8874-4505-AC93-97B402CD7A15}" type="slidenum">
              <a:rPr lang="el-GR" altLang="en-US"/>
              <a:pPr/>
              <a:t>‹#›</a:t>
            </a:fld>
            <a:endParaRPr lang="el-GR" alt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398C423-4248-049C-C8F0-947275F8E17C}"/>
              </a:ext>
            </a:extLst>
          </p:cNvPr>
          <p:cNvSpPr/>
          <p:nvPr/>
        </p:nvSpPr>
        <p:spPr>
          <a:xfrm>
            <a:off x="477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0" r:id="rId2"/>
    <p:sldLayoutId id="2147483768" r:id="rId3"/>
    <p:sldLayoutId id="2147483761" r:id="rId4"/>
    <p:sldLayoutId id="2147483762" r:id="rId5"/>
    <p:sldLayoutId id="2147483763" r:id="rId6"/>
    <p:sldLayoutId id="2147483764" r:id="rId7"/>
    <p:sldLayoutId id="2147483769" r:id="rId8"/>
    <p:sldLayoutId id="2147483770" r:id="rId9"/>
    <p:sldLayoutId id="2147483765" r:id="rId10"/>
    <p:sldLayoutId id="2147483766" r:id="rId11"/>
  </p:sldLayoutIdLst>
  <p:txStyles>
    <p:titleStyle>
      <a:lvl1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9pPr>
    </p:titleStyle>
    <p:bodyStyle>
      <a:lvl1pPr marL="382588" indent="-382588" algn="l" rtl="0" eaLnBrk="0" fontAlgn="base" hangingPunct="0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6CDEF2B8-09C4-DC26-CE10-7A027E1C91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72522" y="2462985"/>
            <a:ext cx="8267700" cy="12001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G</a:t>
            </a:r>
            <a:r>
              <a:rPr lang="en" sz="3600" dirty="0" smtClean="0"/>
              <a:t>et to </a:t>
            </a:r>
            <a:r>
              <a:rPr lang="en" sz="3600" dirty="0" smtClean="0"/>
              <a:t>KNOW </a:t>
            </a:r>
            <a:r>
              <a:rPr lang="en" sz="3600" dirty="0" smtClean="0"/>
              <a:t>THE </a:t>
            </a:r>
            <a:r>
              <a:rPr lang="en" sz="3600" dirty="0" smtClean="0"/>
              <a:t>PERIAsTIC </a:t>
            </a:r>
            <a:r>
              <a:rPr lang="en" sz="3600" dirty="0" smtClean="0"/>
              <a:t>FOREST</a:t>
            </a:r>
            <a:endParaRPr lang="el" sz="3600" dirty="0"/>
          </a:p>
        </p:txBody>
      </p:sp>
      <p:sp>
        <p:nvSpPr>
          <p:cNvPr id="3" name="Υπότιτλος 2">
            <a:extLst>
              <a:ext uri="{FF2B5EF4-FFF2-40B4-BE49-F238E27FC236}">
                <a16:creationId xmlns="" xmlns:a16="http://schemas.microsoft.com/office/drawing/2014/main" id="{EAF7A70C-E2C9-203B-AE21-3BBCB0C96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0585" y="4449677"/>
            <a:ext cx="9144000" cy="165576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defRPr/>
            </a:pPr>
            <a:endParaRPr lang="el-GR" dirty="0"/>
          </a:p>
          <a:p>
            <a:pPr eaLnBrk="1" fontAlgn="auto" hangingPunct="1">
              <a:defRPr/>
            </a:pPr>
            <a:endParaRPr lang="el-GR" dirty="0"/>
          </a:p>
          <a:p>
            <a:pPr eaLnBrk="1" fontAlgn="auto" hangingPunct="1">
              <a:defRPr/>
            </a:pPr>
            <a:endParaRPr lang="el-GR" dirty="0"/>
          </a:p>
          <a:p>
            <a:pPr algn="l" eaLnBrk="1" fontAlgn="auto" hangingPunct="1">
              <a:defRPr/>
            </a:pPr>
            <a:r>
              <a:rPr lang="en" smtClean="0"/>
              <a:t>Creators: Fotini Lisgara, Fotini Tasoula</a:t>
            </a:r>
            <a:endParaRPr lang="el-GR" dirty="0" err="1"/>
          </a:p>
          <a:p>
            <a:pPr eaLnBrk="1" fontAlgn="auto" hangingPunct="1">
              <a:defRPr/>
            </a:pPr>
            <a:endParaRPr lang="el-GR" dirty="0"/>
          </a:p>
        </p:txBody>
      </p:sp>
      <p:sp>
        <p:nvSpPr>
          <p:cNvPr id="6148" name="Ορθογώνιο 3">
            <a:extLst>
              <a:ext uri="{FF2B5EF4-FFF2-40B4-BE49-F238E27FC236}">
                <a16:creationId xmlns="" xmlns:a16="http://schemas.microsoft.com/office/drawing/2014/main" id="{00F23C2E-F706-772E-3760-6AC84EDBE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448" y="900885"/>
            <a:ext cx="11255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>
                <a:solidFill>
                  <a:srgbClr val="1D6295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ERASMUS +</a:t>
            </a:r>
          </a:p>
          <a:p>
            <a:pPr algn="ctr" eaLnBrk="1" hangingPunct="1"/>
            <a:r>
              <a:rPr lang="en" altLang="en-US">
                <a:solidFill>
                  <a:srgbClr val="1D6295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2021-1-EL01-KA220-SCH-000027823</a:t>
            </a:r>
            <a:endParaRPr lang="en-US" altLang="en-US">
              <a:solidFill>
                <a:srgbClr val="1D6295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en" altLang="en-US">
                <a:solidFill>
                  <a:srgbClr val="1D6295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" altLang="en-US">
                <a:solidFill>
                  <a:srgbClr val="1D6295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« STEAM &amp; Digital Skills : Searching for the new Leonardos »</a:t>
            </a:r>
            <a:endParaRPr lang="el-GR" altLang="en-US">
              <a:solidFill>
                <a:srgbClr val="1D6295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6149" name="Εικόνα 4">
            <a:extLst>
              <a:ext uri="{FF2B5EF4-FFF2-40B4-BE49-F238E27FC236}">
                <a16:creationId xmlns="" xmlns:a16="http://schemas.microsoft.com/office/drawing/2014/main" id="{80B24785-69B0-C7BE-3F60-3294CEC945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8863" y="179388"/>
            <a:ext cx="1462087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Εικόνα 5">
            <a:extLst>
              <a:ext uri="{FF2B5EF4-FFF2-40B4-BE49-F238E27FC236}">
                <a16:creationId xmlns="" xmlns:a16="http://schemas.microsoft.com/office/drawing/2014/main" id="{4121C9ED-A40D-DC75-F74D-6C382FE695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969" y="1103791"/>
            <a:ext cx="1811337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Εικόνα 6">
            <a:extLst>
              <a:ext uri="{FF2B5EF4-FFF2-40B4-BE49-F238E27FC236}">
                <a16:creationId xmlns="" xmlns:a16="http://schemas.microsoft.com/office/drawing/2014/main" id="{1F755E17-79A0-6E08-3BEB-5F1C158239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25" y="4302125"/>
            <a:ext cx="2752725" cy="139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" sz="5400" dirty="0" smtClean="0"/>
              <a:t>WHAT IS </a:t>
            </a:r>
            <a:r>
              <a:rPr lang="en" sz="5400" dirty="0" smtClean="0"/>
              <a:t>a</a:t>
            </a:r>
            <a:r>
              <a:rPr lang="en" sz="5400" dirty="0" smtClean="0"/>
              <a:t> </a:t>
            </a:r>
            <a:r>
              <a:rPr lang="en" sz="5400" dirty="0" smtClean="0"/>
              <a:t>FOREST?</a:t>
            </a:r>
            <a:endParaRPr lang="el-GR" sz="5400" dirty="0"/>
          </a:p>
        </p:txBody>
      </p:sp>
      <p:sp>
        <p:nvSpPr>
          <p:cNvPr id="11267" name="Θέση περιεχομένου 2">
            <a:extLst>
              <a:ext uri="{FF2B5EF4-FFF2-40B4-BE49-F238E27FC236}">
                <a16:creationId xmlns="" xmlns:a16="http://schemas.microsoft.com/office/drawing/2014/main" id="{A627BB7D-4012-F3D7-1FE8-9C09E19196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eaLnBrk="1" hangingPunct="1">
              <a:buFont typeface="Franklin Gothic Book" panose="020B0503020102020204" pitchFamily="34" charset="0"/>
              <a:buNone/>
            </a:pPr>
            <a:r>
              <a:rPr lang="en" altLang="en-US" b="1"/>
              <a:t> </a:t>
            </a:r>
            <a:endParaRPr lang="el-GR" altLang="en-US"/>
          </a:p>
          <a:p>
            <a:pPr marL="0" indent="0" eaLnBrk="1" hangingPunct="1">
              <a:buFont typeface="Franklin Gothic Book" panose="020B0503020102020204" pitchFamily="34" charset="0"/>
              <a:buNone/>
            </a:pPr>
            <a:endParaRPr lang="el-GR" altLang="en-US"/>
          </a:p>
        </p:txBody>
      </p:sp>
      <p:pic>
        <p:nvPicPr>
          <p:cNvPr id="11268" name="Εικόνα 3">
            <a:extLst>
              <a:ext uri="{FF2B5EF4-FFF2-40B4-BE49-F238E27FC236}">
                <a16:creationId xmlns="" xmlns:a16="http://schemas.microsoft.com/office/drawing/2014/main" id="{85518E09-A8B0-CD01-9D2B-8FC4C46E9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3913" y="2003425"/>
            <a:ext cx="1811337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Εικόνα 4">
            <a:extLst>
              <a:ext uri="{FF2B5EF4-FFF2-40B4-BE49-F238E27FC236}">
                <a16:creationId xmlns="" xmlns:a16="http://schemas.microsoft.com/office/drawing/2014/main" id="{3664551C-B896-4C44-16DD-46174E1E52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Εικόνα 5">
            <a:extLst>
              <a:ext uri="{FF2B5EF4-FFF2-40B4-BE49-F238E27FC236}">
                <a16:creationId xmlns="" xmlns:a16="http://schemas.microsoft.com/office/drawing/2014/main" id="{DE098CCC-3A37-830A-1E98-4798518E2E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2425" y="4822825"/>
            <a:ext cx="27527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Τίτλος 1">
            <a:extLst>
              <a:ext uri="{FF2B5EF4-FFF2-40B4-BE49-F238E27FC236}">
                <a16:creationId xmlns="" xmlns:a16="http://schemas.microsoft.com/office/drawing/2014/main" id="{4861FC14-2289-572C-59F2-43ABFD272AFA}"/>
              </a:ext>
            </a:extLst>
          </p:cNvPr>
          <p:cNvSpPr txBox="1">
            <a:spLocks/>
          </p:cNvSpPr>
          <p:nvPr/>
        </p:nvSpPr>
        <p:spPr bwMode="auto">
          <a:xfrm>
            <a:off x="2349327" y="211005"/>
            <a:ext cx="6794125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2pPr>
            <a:lvl3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3pPr>
            <a:lvl4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4pPr>
            <a:lvl5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5pPr>
            <a:lvl6pPr marL="457200" algn="l" rtl="0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6pPr>
            <a:lvl7pPr marL="914400" algn="l" rtl="0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7pPr>
            <a:lvl8pPr marL="1371600" algn="l" rtl="0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8pPr>
            <a:lvl9pPr marL="1828800" algn="l" rtl="0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defTabSz="914400" eaLnBrk="1" hangingPunct="1"/>
            <a:endParaRPr lang="en-US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Τίτλος 1">
            <a:extLst>
              <a:ext uri="{FF2B5EF4-FFF2-40B4-BE49-F238E27FC236}">
                <a16:creationId xmlns="" xmlns:a16="http://schemas.microsoft.com/office/drawing/2014/main" id="{1A0820D0-9A26-4D34-933F-F51FBD358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5709" y="390299"/>
            <a:ext cx="5886450" cy="728662"/>
          </a:xfrm>
        </p:spPr>
        <p:txBody>
          <a:bodyPr/>
          <a:lstStyle/>
          <a:p>
            <a:pPr eaLnBrk="1" hangingPunct="1"/>
            <a:r>
              <a:rPr lang="el-GR" altLang="en-US" dirty="0" smtClean="0"/>
              <a:t/>
            </a:r>
            <a:br>
              <a:rPr lang="el-GR" altLang="en-US" dirty="0" smtClean="0"/>
            </a:br>
            <a:r>
              <a:rPr lang="el-GR" altLang="en-US" dirty="0" smtClean="0"/>
              <a:t/>
            </a:r>
            <a:br>
              <a:rPr lang="el-GR" altLang="en-US" dirty="0" smtClean="0"/>
            </a:br>
            <a:r>
              <a:rPr lang="el-GR" altLang="en-US" dirty="0" smtClean="0"/>
              <a:t/>
            </a:r>
            <a:br>
              <a:rPr lang="el-GR" altLang="en-US" dirty="0" smtClean="0"/>
            </a:br>
            <a:r>
              <a:rPr lang="en" altLang="en-US" dirty="0" smtClean="0"/>
              <a:t>WHAT PLANTS ARE IN THE FOREST?</a:t>
            </a:r>
            <a:endParaRPr lang="en-US" altLang="en-US" dirty="0" err="1"/>
          </a:p>
        </p:txBody>
      </p:sp>
      <p:pic>
        <p:nvPicPr>
          <p:cNvPr id="9219" name="Εικόνα 3">
            <a:extLst>
              <a:ext uri="{FF2B5EF4-FFF2-40B4-BE49-F238E27FC236}">
                <a16:creationId xmlns="" xmlns:a16="http://schemas.microsoft.com/office/drawing/2014/main" id="{B2C6C1B9-52D0-1FE5-A255-52FC2FAF5E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8538" y="1971675"/>
            <a:ext cx="1811337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Εικόνα 4">
            <a:extLst>
              <a:ext uri="{FF2B5EF4-FFF2-40B4-BE49-F238E27FC236}">
                <a16:creationId xmlns="" xmlns:a16="http://schemas.microsoft.com/office/drawing/2014/main" id="{CB3E8EDE-DA51-B30B-061E-19B2A7BDA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Θέση περιεχομένου 5">
            <a:extLst>
              <a:ext uri="{FF2B5EF4-FFF2-40B4-BE49-F238E27FC236}">
                <a16:creationId xmlns="" xmlns:a16="http://schemas.microsoft.com/office/drawing/2014/main" id="{42B02D41-B9A2-973A-903E-B48C530BE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02750" y="4930775"/>
            <a:ext cx="2752725" cy="16668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Τίτλος 1">
            <a:extLst>
              <a:ext uri="{FF2B5EF4-FFF2-40B4-BE49-F238E27FC236}">
                <a16:creationId xmlns="" xmlns:a16="http://schemas.microsoft.com/office/drawing/2014/main" id="{1A0820D0-9A26-4D34-933F-F51FBD358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5709" y="390299"/>
            <a:ext cx="5886450" cy="728662"/>
          </a:xfrm>
        </p:spPr>
        <p:txBody>
          <a:bodyPr/>
          <a:lstStyle/>
          <a:p>
            <a:pPr eaLnBrk="1" hangingPunct="1"/>
            <a:r>
              <a:rPr lang="en" altLang="en-US" dirty="0" smtClean="0"/>
              <a:t>FLORA</a:t>
            </a:r>
            <a:endParaRPr lang="en-US" altLang="en-US" dirty="0" err="1"/>
          </a:p>
        </p:txBody>
      </p:sp>
      <p:pic>
        <p:nvPicPr>
          <p:cNvPr id="9219" name="Εικόνα 3">
            <a:extLst>
              <a:ext uri="{FF2B5EF4-FFF2-40B4-BE49-F238E27FC236}">
                <a16:creationId xmlns="" xmlns:a16="http://schemas.microsoft.com/office/drawing/2014/main" id="{B2C6C1B9-52D0-1FE5-A255-52FC2FAF5E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8538" y="1971675"/>
            <a:ext cx="1811337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Εικόνα 4">
            <a:extLst>
              <a:ext uri="{FF2B5EF4-FFF2-40B4-BE49-F238E27FC236}">
                <a16:creationId xmlns="" xmlns:a16="http://schemas.microsoft.com/office/drawing/2014/main" id="{CB3E8EDE-DA51-B30B-061E-19B2A7BDA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Θέση περιεχομένου 5">
            <a:extLst>
              <a:ext uri="{FF2B5EF4-FFF2-40B4-BE49-F238E27FC236}">
                <a16:creationId xmlns="" xmlns:a16="http://schemas.microsoft.com/office/drawing/2014/main" id="{42B02D41-B9A2-973A-903E-B48C530BE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02750" y="4930775"/>
            <a:ext cx="2752725" cy="1666875"/>
          </a:xfrm>
        </p:spPr>
      </p:pic>
      <p:sp>
        <p:nvSpPr>
          <p:cNvPr id="7" name="6 - Ορθογώνιο"/>
          <p:cNvSpPr/>
          <p:nvPr/>
        </p:nvSpPr>
        <p:spPr>
          <a:xfrm>
            <a:off x="1387364" y="1265164"/>
            <a:ext cx="6096000" cy="461664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333399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" sz="1400" u="sng" dirty="0" err="1" smtClean="0"/>
              <a:t>Macias </a:t>
            </a:r>
            <a:r>
              <a:rPr lang="en" sz="1400" dirty="0" smtClean="0"/>
              <a:t>: a mixed system of shrubs such as holly, aria, koumaria, myrtle, juniper etc.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sz="1400" dirty="0" smtClean="0"/>
          </a:p>
          <a:p>
            <a:pPr>
              <a:buClr>
                <a:srgbClr val="009999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" sz="1400" u="sng" dirty="0" smtClean="0"/>
              <a:t>Evergreen forests </a:t>
            </a:r>
            <a:r>
              <a:rPr lang="en" sz="1400" dirty="0" smtClean="0"/>
              <a:t>of low altitudes, up to 1000m. </a:t>
            </a:r>
            <a:r>
              <a:rPr lang="en" sz="1400" dirty="0" err="1" smtClean="0"/>
              <a:t>Halepian</a:t>
            </a:r>
            <a:r>
              <a:rPr lang="en" sz="1400" dirty="0" smtClean="0"/>
              <a:t> </a:t>
            </a:r>
            <a:r>
              <a:rPr lang="en" sz="1400" dirty="0" err="1" smtClean="0"/>
              <a:t>pines </a:t>
            </a:r>
            <a:r>
              <a:rPr lang="en" sz="1400" dirty="0" smtClean="0"/>
              <a:t>, trachea </a:t>
            </a:r>
            <a:r>
              <a:rPr lang="en" sz="1400" dirty="0" err="1" smtClean="0"/>
              <a:t>pines </a:t>
            </a:r>
            <a:r>
              <a:rPr lang="en" sz="1400" dirty="0" smtClean="0"/>
              <a:t>, pine cones, holly.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sz="1400" dirty="0" smtClean="0"/>
          </a:p>
          <a:p>
            <a:pPr>
              <a:buClr>
                <a:srgbClr val="333399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" sz="1400" u="sng" dirty="0" smtClean="0"/>
              <a:t>Mixed deciduous forests </a:t>
            </a:r>
            <a:r>
              <a:rPr lang="en" sz="1400" dirty="0" smtClean="0"/>
              <a:t>, dominated by deciduous oaks, </a:t>
            </a:r>
            <a:r>
              <a:rPr lang="en" sz="1400" dirty="0" err="1" smtClean="0"/>
              <a:t>maples </a:t>
            </a:r>
            <a:r>
              <a:rPr lang="en" sz="1400" dirty="0" smtClean="0"/>
              <a:t>, lindens, chestnuts, walnuts, etc.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sz="1400" dirty="0" smtClean="0"/>
          </a:p>
          <a:p>
            <a:pPr>
              <a:buClr>
                <a:srgbClr val="9933FF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" sz="1400" u="sng" dirty="0" smtClean="0"/>
              <a:t>Mountain conifers </a:t>
            </a:r>
            <a:r>
              <a:rPr lang="en" sz="1400" dirty="0" smtClean="0"/>
              <a:t>with firs as a characteristic species.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sz="1400" dirty="0" smtClean="0"/>
          </a:p>
          <a:p>
            <a:pPr>
              <a:buClr>
                <a:srgbClr val="008000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" sz="1400" u="sng" dirty="0" err="1" smtClean="0"/>
              <a:t>cold-lived </a:t>
            </a:r>
            <a:r>
              <a:rPr lang="en" sz="1400" u="sng" dirty="0" smtClean="0"/>
              <a:t>conifer forests </a:t>
            </a:r>
            <a:r>
              <a:rPr lang="en" sz="1400" dirty="0" smtClean="0"/>
              <a:t>, in which beech, Scots </a:t>
            </a:r>
            <a:r>
              <a:rPr lang="en" sz="1400" dirty="0" err="1" smtClean="0"/>
              <a:t>pine </a:t>
            </a:r>
            <a:r>
              <a:rPr lang="en" sz="1400" dirty="0" smtClean="0"/>
              <a:t>, </a:t>
            </a:r>
            <a:r>
              <a:rPr lang="en" sz="1400" dirty="0" err="1" smtClean="0"/>
              <a:t>spruce </a:t>
            </a:r>
            <a:r>
              <a:rPr lang="en" sz="1400" dirty="0" smtClean="0"/>
              <a:t>, birch, etc. prevail.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sz="1400" dirty="0" smtClean="0"/>
          </a:p>
          <a:p>
            <a:pPr>
              <a:buClr>
                <a:srgbClr val="FF66FF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" sz="1400" u="sng" dirty="0" smtClean="0"/>
              <a:t>Coastal forests </a:t>
            </a:r>
            <a:r>
              <a:rPr lang="en" sz="1400" dirty="0" smtClean="0"/>
              <a:t>consisting of deciduous trees and shrubs, such as poplars, willows, plane trees, lindens, etc.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sz="1400" dirty="0" smtClean="0"/>
          </a:p>
          <a:p>
            <a:pPr>
              <a:buClr>
                <a:srgbClr val="9933FF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" sz="1400" u="sng" dirty="0" smtClean="0"/>
              <a:t>Phrygana </a:t>
            </a:r>
            <a:r>
              <a:rPr lang="en" sz="1400" dirty="0" smtClean="0"/>
              <a:t>– low shrubs (mostly aromatic), which withstand high temperatures and drought. The most well-known herbs are: thyme, lavender, heather, asparagus, daffodil, etc.</a:t>
            </a:r>
            <a:endParaRPr lang="el-GR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Τίτλος 1">
            <a:extLst>
              <a:ext uri="{FF2B5EF4-FFF2-40B4-BE49-F238E27FC236}">
                <a16:creationId xmlns="" xmlns:a16="http://schemas.microsoft.com/office/drawing/2014/main" id="{1A0820D0-9A26-4D34-933F-F51FBD358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5709" y="390299"/>
            <a:ext cx="5886450" cy="728662"/>
          </a:xfrm>
        </p:spPr>
        <p:txBody>
          <a:bodyPr/>
          <a:lstStyle/>
          <a:p>
            <a:pPr eaLnBrk="1" hangingPunct="1"/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/>
            </a:r>
            <a:br>
              <a:rPr lang="el-GR" dirty="0" smtClean="0"/>
            </a:br>
            <a:r>
              <a:rPr lang="en" dirty="0" smtClean="0"/>
              <a:t> 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n" dirty="0" smtClean="0"/>
              <a:t>WHICH ANIMALS LIVE IN THE FOREST?</a:t>
            </a:r>
            <a:r>
              <a:rPr lang="el-GR" dirty="0" smtClean="0"/>
              <a:t/>
            </a:r>
            <a:br>
              <a:rPr lang="el-GR" dirty="0" smtClean="0"/>
            </a:br>
            <a:endParaRPr lang="en-US" altLang="en-US" dirty="0" err="1"/>
          </a:p>
        </p:txBody>
      </p:sp>
      <p:pic>
        <p:nvPicPr>
          <p:cNvPr id="9219" name="Εικόνα 3">
            <a:extLst>
              <a:ext uri="{FF2B5EF4-FFF2-40B4-BE49-F238E27FC236}">
                <a16:creationId xmlns="" xmlns:a16="http://schemas.microsoft.com/office/drawing/2014/main" id="{B2C6C1B9-52D0-1FE5-A255-52FC2FAF5E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8538" y="1971675"/>
            <a:ext cx="1811337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Εικόνα 4">
            <a:extLst>
              <a:ext uri="{FF2B5EF4-FFF2-40B4-BE49-F238E27FC236}">
                <a16:creationId xmlns="" xmlns:a16="http://schemas.microsoft.com/office/drawing/2014/main" id="{CB3E8EDE-DA51-B30B-061E-19B2A7BDA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Θέση περιεχομένου 5">
            <a:extLst>
              <a:ext uri="{FF2B5EF4-FFF2-40B4-BE49-F238E27FC236}">
                <a16:creationId xmlns="" xmlns:a16="http://schemas.microsoft.com/office/drawing/2014/main" id="{42B02D41-B9A2-973A-903E-B48C530BE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02750" y="4930775"/>
            <a:ext cx="2752725" cy="166687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Τίτλος 1">
            <a:extLst>
              <a:ext uri="{FF2B5EF4-FFF2-40B4-BE49-F238E27FC236}">
                <a16:creationId xmlns="" xmlns:a16="http://schemas.microsoft.com/office/drawing/2014/main" id="{1A0820D0-9A26-4D34-933F-F51FBD358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5709" y="390299"/>
            <a:ext cx="5886450" cy="728662"/>
          </a:xfrm>
        </p:spPr>
        <p:txBody>
          <a:bodyPr/>
          <a:lstStyle/>
          <a:p>
            <a:pPr eaLnBrk="1" hangingPunct="1"/>
            <a:r>
              <a:rPr lang="en" altLang="en-US" dirty="0" smtClean="0"/>
              <a:t>FAUNA</a:t>
            </a:r>
            <a:r>
              <a:rPr lang="el-GR" dirty="0" smtClean="0"/>
              <a:t/>
            </a:r>
            <a:br>
              <a:rPr lang="el-GR" dirty="0" smtClean="0"/>
            </a:br>
            <a:endParaRPr lang="en-US" altLang="en-US" dirty="0" err="1"/>
          </a:p>
        </p:txBody>
      </p:sp>
      <p:pic>
        <p:nvPicPr>
          <p:cNvPr id="9219" name="Εικόνα 3">
            <a:extLst>
              <a:ext uri="{FF2B5EF4-FFF2-40B4-BE49-F238E27FC236}">
                <a16:creationId xmlns="" xmlns:a16="http://schemas.microsoft.com/office/drawing/2014/main" id="{B2C6C1B9-52D0-1FE5-A255-52FC2FAF5E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8538" y="1971675"/>
            <a:ext cx="1811337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Εικόνα 4">
            <a:extLst>
              <a:ext uri="{FF2B5EF4-FFF2-40B4-BE49-F238E27FC236}">
                <a16:creationId xmlns="" xmlns:a16="http://schemas.microsoft.com/office/drawing/2014/main" id="{CB3E8EDE-DA51-B30B-061E-19B2A7BDA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Θέση περιεχομένου 5">
            <a:extLst>
              <a:ext uri="{FF2B5EF4-FFF2-40B4-BE49-F238E27FC236}">
                <a16:creationId xmlns="" xmlns:a16="http://schemas.microsoft.com/office/drawing/2014/main" id="{42B02D41-B9A2-973A-903E-B48C530BE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02750" y="4930775"/>
            <a:ext cx="2752725" cy="1666875"/>
          </a:xfrm>
        </p:spPr>
      </p:pic>
      <p:pic>
        <p:nvPicPr>
          <p:cNvPr id="8" name="7 - Εικόνα" descr="ΖΩΑ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937" y="1324304"/>
            <a:ext cx="7346731" cy="51385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Τίτλος 1">
            <a:extLst>
              <a:ext uri="{FF2B5EF4-FFF2-40B4-BE49-F238E27FC236}">
                <a16:creationId xmlns="" xmlns:a16="http://schemas.microsoft.com/office/drawing/2014/main" id="{1A0820D0-9A26-4D34-933F-F51FBD358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5709" y="390299"/>
            <a:ext cx="5886450" cy="728662"/>
          </a:xfrm>
        </p:spPr>
        <p:txBody>
          <a:bodyPr/>
          <a:lstStyle/>
          <a:p>
            <a:pPr eaLnBrk="1" hangingPunct="1"/>
            <a:r>
              <a:rPr lang="en" altLang="en-US" dirty="0" smtClean="0"/>
              <a:t>FOREST FUNCTIONS</a:t>
            </a:r>
            <a:endParaRPr lang="en-US" altLang="en-US" dirty="0" err="1"/>
          </a:p>
        </p:txBody>
      </p:sp>
      <p:pic>
        <p:nvPicPr>
          <p:cNvPr id="9219" name="Εικόνα 3">
            <a:extLst>
              <a:ext uri="{FF2B5EF4-FFF2-40B4-BE49-F238E27FC236}">
                <a16:creationId xmlns="" xmlns:a16="http://schemas.microsoft.com/office/drawing/2014/main" id="{B2C6C1B9-52D0-1FE5-A255-52FC2FAF5E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8538" y="1971675"/>
            <a:ext cx="1811337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Εικόνα 4">
            <a:extLst>
              <a:ext uri="{FF2B5EF4-FFF2-40B4-BE49-F238E27FC236}">
                <a16:creationId xmlns="" xmlns:a16="http://schemas.microsoft.com/office/drawing/2014/main" id="{CB3E8EDE-DA51-B30B-061E-19B2A7BDA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Θέση περιεχομένου 5">
            <a:extLst>
              <a:ext uri="{FF2B5EF4-FFF2-40B4-BE49-F238E27FC236}">
                <a16:creationId xmlns="" xmlns:a16="http://schemas.microsoft.com/office/drawing/2014/main" id="{42B02D41-B9A2-973A-903E-B48C530BE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02750" y="4930775"/>
            <a:ext cx="2752725" cy="1666875"/>
          </a:xfrm>
        </p:spPr>
      </p:pic>
      <p:sp>
        <p:nvSpPr>
          <p:cNvPr id="7" name="6 - Ορθογώνιο"/>
          <p:cNvSpPr/>
          <p:nvPr/>
        </p:nvSpPr>
        <p:spPr>
          <a:xfrm>
            <a:off x="1366344" y="1727620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33375" indent="-333375">
              <a:buClr>
                <a:srgbClr val="000066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" dirty="0" smtClean="0"/>
              <a:t>It produces oxygen while sequestering carbon dioxide.</a:t>
            </a:r>
          </a:p>
          <a:p>
            <a:pPr marL="333375" indent="-333375">
              <a:buClr>
                <a:srgbClr val="009999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" dirty="0" smtClean="0"/>
              <a:t>It creates a special </a:t>
            </a:r>
            <a:r>
              <a:rPr lang="en" dirty="0" err="1" smtClean="0"/>
              <a:t>photoclimate</a:t>
            </a:r>
            <a:endParaRPr lang="el-GR" dirty="0" smtClean="0"/>
          </a:p>
          <a:p>
            <a:pPr marL="333375" indent="-333375">
              <a:buClr>
                <a:srgbClr val="000066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" dirty="0" smtClean="0"/>
              <a:t>Reduces wind intensity</a:t>
            </a:r>
          </a:p>
          <a:p>
            <a:pPr marL="333375" indent="-333375">
              <a:buClr>
                <a:srgbClr val="009999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" dirty="0" smtClean="0"/>
              <a:t>Reduces noises.</a:t>
            </a:r>
          </a:p>
          <a:p>
            <a:pPr marL="333375" indent="-333375">
              <a:buClr>
                <a:srgbClr val="000066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" dirty="0" smtClean="0"/>
              <a:t>It retains rainwater and prevents soil erosion.</a:t>
            </a:r>
          </a:p>
          <a:p>
            <a:pPr marL="333375" indent="-333375">
              <a:buClr>
                <a:srgbClr val="009999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" dirty="0" smtClean="0"/>
              <a:t>Strengthens underground water.</a:t>
            </a:r>
          </a:p>
          <a:p>
            <a:pPr marL="333375" indent="-333375">
              <a:buClr>
                <a:srgbClr val="000066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" dirty="0" smtClean="0"/>
              <a:t>It ensures the protection, nutrition and preservation of many animal organisms.</a:t>
            </a:r>
          </a:p>
          <a:p>
            <a:pPr marL="333375" indent="-333375">
              <a:buClr>
                <a:srgbClr val="009999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" dirty="0" smtClean="0"/>
              <a:t>It produces various basic products and stores energy</a:t>
            </a:r>
          </a:p>
          <a:p>
            <a:pPr marL="333375" indent="-333375">
              <a:buClr>
                <a:srgbClr val="000066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" dirty="0" smtClean="0"/>
              <a:t>It offers sport, entertainment.</a:t>
            </a:r>
          </a:p>
          <a:p>
            <a:pPr marL="333375" indent="-333375">
              <a:buClr>
                <a:srgbClr val="009999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" dirty="0" smtClean="0"/>
              <a:t>It prevents the creation of torrents and floods.</a:t>
            </a:r>
          </a:p>
          <a:p>
            <a:pPr marL="333375" indent="-333375">
              <a:buClr>
                <a:srgbClr val="000066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" dirty="0" smtClean="0"/>
              <a:t>It helps to maintain the biological balance in nature.</a:t>
            </a:r>
          </a:p>
          <a:p>
            <a:pPr marL="333375" indent="-333375">
              <a:buClr>
                <a:srgbClr val="009999"/>
              </a:buClr>
              <a:buFont typeface="Wingdings" pitchFamily="2" charset="2"/>
              <a:buChar char="Ø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" dirty="0" smtClean="0"/>
              <a:t>It ensures suitable conditions for the preservation of rich flora and fauna </a:t>
            </a:r>
            <a:r>
              <a:rPr lang="en" b="1" i="1" dirty="0" smtClean="0"/>
              <a:t>.</a:t>
            </a:r>
            <a:r>
              <a:rPr lang="en" sz="1400" b="1" i="1" dirty="0" smtClean="0"/>
              <a:t> </a:t>
            </a:r>
            <a:endParaRPr lang="el-GR" sz="1400" b="1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FF4FB7FF-4904-7744-DF29-41BC3366B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9650" y="579438"/>
            <a:ext cx="8761413" cy="7286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/>
              <a:t> </a:t>
            </a:r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pic>
        <p:nvPicPr>
          <p:cNvPr id="10243" name="Εικόνα 3">
            <a:extLst>
              <a:ext uri="{FF2B5EF4-FFF2-40B4-BE49-F238E27FC236}">
                <a16:creationId xmlns="" xmlns:a16="http://schemas.microsoft.com/office/drawing/2014/main" id="{98CA83CA-2F4C-7BB4-355C-1616BBFA43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8538" y="1982788"/>
            <a:ext cx="1811337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Εικόνα 4">
            <a:extLst>
              <a:ext uri="{FF2B5EF4-FFF2-40B4-BE49-F238E27FC236}">
                <a16:creationId xmlns="" xmlns:a16="http://schemas.microsoft.com/office/drawing/2014/main" id="{A2DD5540-7ED2-AE4E-189C-F10411C9AF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Θέση περιεχομένου 5">
            <a:extLst>
              <a:ext uri="{FF2B5EF4-FFF2-40B4-BE49-F238E27FC236}">
                <a16:creationId xmlns="" xmlns:a16="http://schemas.microsoft.com/office/drawing/2014/main" id="{FF7332C3-F9BE-2CA0-EEA7-FF59E8B124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64650" y="5049838"/>
            <a:ext cx="2752725" cy="1666875"/>
          </a:xfrm>
        </p:spPr>
      </p:pic>
      <p:sp>
        <p:nvSpPr>
          <p:cNvPr id="4" name="Τίτλος 1">
            <a:extLst>
              <a:ext uri="{FF2B5EF4-FFF2-40B4-BE49-F238E27FC236}">
                <a16:creationId xmlns="" xmlns:a16="http://schemas.microsoft.com/office/drawing/2014/main" id="{45DCF73F-8680-DF56-3B7C-420F08E66C45}"/>
              </a:ext>
            </a:extLst>
          </p:cNvPr>
          <p:cNvSpPr txBox="1">
            <a:spLocks/>
          </p:cNvSpPr>
          <p:nvPr/>
        </p:nvSpPr>
        <p:spPr bwMode="auto">
          <a:xfrm>
            <a:off x="2349327" y="211005"/>
            <a:ext cx="6794125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2pPr>
            <a:lvl3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3pPr>
            <a:lvl4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4pPr>
            <a:lvl5pPr algn="l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5pPr>
            <a:lvl6pPr marL="457200" algn="l" rtl="0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6pPr>
            <a:lvl7pPr marL="914400" algn="l" rtl="0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7pPr>
            <a:lvl8pPr marL="1371600" algn="l" rtl="0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8pPr>
            <a:lvl9pPr marL="1828800" algn="l" rtl="0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defTabSz="914400" eaLnBrk="1" hangingPunct="1"/>
            <a:endParaRPr lang="en-US" altLang="en-US" dirty="0"/>
          </a:p>
        </p:txBody>
      </p:sp>
      <p:sp>
        <p:nvSpPr>
          <p:cNvPr id="7" name="6 - Ορθογώνιο"/>
          <p:cNvSpPr/>
          <p:nvPr/>
        </p:nvSpPr>
        <p:spPr>
          <a:xfrm>
            <a:off x="1502979" y="1914942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" dirty="0" smtClean="0"/>
              <a:t>To respect and protect it.</a:t>
            </a:r>
          </a:p>
          <a:p>
            <a:r>
              <a:rPr lang="en" dirty="0" smtClean="0"/>
              <a:t>Not to exploit it in illegal ways.</a:t>
            </a:r>
          </a:p>
          <a:p>
            <a:r>
              <a:rPr lang="en" dirty="0" smtClean="0"/>
              <a:t>To be active citizens and to take care of the safety of forest ecosystems mainly from man-made interventions.</a:t>
            </a:r>
          </a:p>
          <a:p>
            <a:r>
              <a:rPr lang="en" dirty="0" smtClean="0"/>
              <a:t>To realize that small everyday things change the world and to incorporate this idea into our own life attitude and behavior.</a:t>
            </a:r>
          </a:p>
          <a:p>
            <a:endParaRPr lang="el-GR" dirty="0" smtClean="0"/>
          </a:p>
          <a:p>
            <a:r>
              <a:rPr lang="en" dirty="0" smtClean="0"/>
              <a:t>WITHOUT FOREST THERE IS NO LIFE!!!</a:t>
            </a:r>
            <a:endParaRPr lang="el-GR" dirty="0"/>
          </a:p>
        </p:txBody>
      </p:sp>
      <p:sp>
        <p:nvSpPr>
          <p:cNvPr id="8" name="7 - Ορθογώνιο"/>
          <p:cNvSpPr/>
          <p:nvPr/>
        </p:nvSpPr>
        <p:spPr>
          <a:xfrm>
            <a:off x="1839659" y="711341"/>
            <a:ext cx="6053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" b="1" dirty="0" smtClean="0">
                <a:solidFill>
                  <a:srgbClr val="333399"/>
                </a:solidFill>
              </a:rPr>
              <a:t>ATTITUDES AND BEHAVIORS TOWARDS THE FOREST</a:t>
            </a:r>
            <a:endParaRPr lang="el-GR" b="1" dirty="0">
              <a:solidFill>
                <a:srgbClr val="33339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Περικοπή">
  <a:themeElements>
    <a:clrScheme name="Μπλε ΙΙ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Περικοπή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Περικοπή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Μπλε ΙΙ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Περικοπή</Template>
  <TotalTime>501</TotalTime>
  <Words>342</Words>
  <Application>Microsoft Office PowerPoint</Application>
  <PresentationFormat>Προσαρμογή</PresentationFormat>
  <Paragraphs>48</Paragraphs>
  <Slides>8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8</vt:i4>
      </vt:variant>
    </vt:vector>
  </HeadingPairs>
  <TitlesOfParts>
    <vt:vector size="9" baseType="lpstr">
      <vt:lpstr>Περικοπή</vt:lpstr>
      <vt:lpstr>Get to KNOW THE PERIAsTIC FOREST</vt:lpstr>
      <vt:lpstr>WHAT IS a FOREST?</vt:lpstr>
      <vt:lpstr>   WHAT PLANTS ARE IN THE FOREST?</vt:lpstr>
      <vt:lpstr>FLORA</vt:lpstr>
      <vt:lpstr>    WHICH ANIMALS LIVE IN THE FOREST? </vt:lpstr>
      <vt:lpstr>FAUNA </vt:lpstr>
      <vt:lpstr>FOREST FUNCTIONS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User01</dc:creator>
  <cp:lastModifiedBy>user</cp:lastModifiedBy>
  <cp:revision>951</cp:revision>
  <dcterms:created xsi:type="dcterms:W3CDTF">2023-09-14T06:17:29Z</dcterms:created>
  <dcterms:modified xsi:type="dcterms:W3CDTF">2024-06-24T08:13:23Z</dcterms:modified>
</cp:coreProperties>
</file>