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8" r:id="rId3"/>
    <p:sldId id="257" r:id="rId4"/>
    <p:sldId id="269" r:id="rId5"/>
    <p:sldId id="275" r:id="rId6"/>
    <p:sldId id="276" r:id="rId7"/>
    <p:sldId id="277" r:id="rId8"/>
    <p:sldId id="273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e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52475" y="744538"/>
            <a:ext cx="10674350" cy="5349875"/>
            <a:chOff x="752858" y="744469"/>
            <a:chExt cx="10674117" cy="5349671"/>
          </a:xfrm>
        </p:grpSpPr>
        <p:sp>
          <p:nvSpPr>
            <p:cNvPr id="5" name="Freeform 6"/>
            <p:cNvSpPr>
              <a:spLocks noChangeArrowheads="1"/>
            </p:cNvSpPr>
            <p:nvPr/>
          </p:nvSpPr>
          <p:spPr bwMode="auto">
            <a:xfrm>
              <a:off x="8152034" y="1685820"/>
              <a:ext cx="3274941" cy="4408320"/>
            </a:xfrm>
            <a:custGeom>
              <a:avLst/>
              <a:gdLst>
                <a:gd name="T0" fmla="*/ 0 w 10000"/>
                <a:gd name="T1" fmla="*/ 0 h 10000"/>
                <a:gd name="T2" fmla="*/ 10000 w 10000"/>
                <a:gd name="T3" fmla="*/ 10000 h 10000"/>
              </a:gdLst>
              <a:ahLst/>
              <a:cxnLst/>
              <a:rect l="T0" t="T1" r="T2" b="T3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6" name="Freeform 6"/>
            <p:cNvSpPr>
              <a:spLocks noChangeArrowheads="1"/>
            </p:cNvSpPr>
            <p:nvPr/>
          </p:nvSpPr>
          <p:spPr bwMode="auto">
            <a:xfrm flipH="1" flipV="1">
              <a:off x="752858" y="744469"/>
              <a:ext cx="3274942" cy="4408319"/>
            </a:xfrm>
            <a:custGeom>
              <a:avLst/>
              <a:gdLst>
                <a:gd name="T0" fmla="*/ 0 w 10002"/>
                <a:gd name="T1" fmla="*/ 0 h 10000"/>
                <a:gd name="T2" fmla="*/ 10002 w 10002"/>
                <a:gd name="T3" fmla="*/ 10000 h 10000"/>
              </a:gdLst>
              <a:ahLst/>
              <a:cxnLst/>
              <a:rect l="T0" t="T1" r="T2" b="T3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75" y="6453188"/>
            <a:ext cx="1608138" cy="40481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1180509-50EC-49C6-9878-36077636C093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2966D51-4FC7-477E-84CF-638F3EF98D1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16020-1C7B-4290-9BC8-AF5518B878FD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D9831-6CC8-4E72-A6FC-9662D47CFEC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BFE4E-6CC5-4A47-A7F7-363B6FE6CBC2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06FB3-1FC3-4691-BC19-F19FDAF6C15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C0FD5-43C3-4E50-B243-8811D12EEF93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7CACA-31C8-423F-A888-9EC04E63BCF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 noChangeArrowheads="1"/>
          </p:cNvSpPr>
          <p:nvPr/>
        </p:nvSpPr>
        <p:spPr bwMode="auto">
          <a:xfrm>
            <a:off x="8151813" y="1685925"/>
            <a:ext cx="3275012" cy="4408488"/>
          </a:xfrm>
          <a:custGeom>
            <a:avLst/>
            <a:gdLst>
              <a:gd name="T0" fmla="*/ 0 w 4125"/>
              <a:gd name="T1" fmla="*/ 0 h 5554"/>
              <a:gd name="T2" fmla="*/ 4125 w 4125"/>
              <a:gd name="T3" fmla="*/ 5554 h 5554"/>
            </a:gdLst>
            <a:ahLst/>
            <a:cxnLst/>
            <a:rect l="T0" t="T1" r="T2" b="T3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38188" y="6453188"/>
            <a:ext cx="1622425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C322D22-6927-4B1D-A91B-0A4189C8B873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34F6748-1E17-4675-A117-7D86BA0D053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B2627-2B2B-4046-83A5-5EEA2174E5C0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B88F1-530C-42B3-BE4D-E7862533644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0061E-2171-40C4-9B69-E0AC05C1516D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F0107-94AA-4C9D-A150-F056FFE97A9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3EA05-A09D-4968-9F34-2A6F99A24ACA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D62D6-ACA1-48B6-AF57-5423D691C1D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44ACB-EC08-4B20-BCC5-AA2E080DD726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921F1-A610-4FE4-AAA8-A98E4D6BC35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9ACC00D-F889-4C97-AE18-3EC818B43CCB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232C2CC-5B2A-4717-AC1D-80FB822ECC1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916C097-8EB6-4D8E-8B86-693FEE5F70D4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D3ED56D-4B81-43A5-9B7F-3ABB6C1E972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71600" y="685800"/>
            <a:ext cx="9601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τον τίτλο υποδείγματος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286000"/>
            <a:ext cx="9601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188"/>
            <a:ext cx="1204913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197067-CCAB-406D-A4C0-CBCDF1714657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4013" y="6453188"/>
            <a:ext cx="6280150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613" y="6453188"/>
            <a:ext cx="1597025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362CD0-E8E7-4FBC-A1BA-65D0F3CE5E6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sp>
        <p:nvSpPr>
          <p:cNvPr id="9" name="Rectangle 8"/>
          <p:cNvSpPr/>
          <p:nvPr/>
        </p:nvSpPr>
        <p:spPr>
          <a:xfrm>
            <a:off x="477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05" r:id="rId2"/>
    <p:sldLayoutId id="2147483813" r:id="rId3"/>
    <p:sldLayoutId id="2147483806" r:id="rId4"/>
    <p:sldLayoutId id="2147483807" r:id="rId5"/>
    <p:sldLayoutId id="2147483808" r:id="rId6"/>
    <p:sldLayoutId id="2147483809" r:id="rId7"/>
    <p:sldLayoutId id="2147483814" r:id="rId8"/>
    <p:sldLayoutId id="2147483815" r:id="rId9"/>
    <p:sldLayoutId id="2147483810" r:id="rId10"/>
    <p:sldLayoutId id="2147483811" r:id="rId11"/>
  </p:sldLayoutIdLst>
  <p:txStyles>
    <p:titleStyle>
      <a:lvl1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9pPr>
    </p:titleStyle>
    <p:bodyStyle>
      <a:lvl1pPr marL="382588" indent="-382588" algn="l" rtl="0" eaLnBrk="0" fontAlgn="base" hangingPunct="0">
        <a:lnSpc>
          <a:spcPct val="94000"/>
        </a:lnSpc>
        <a:spcBef>
          <a:spcPts val="1000"/>
        </a:spcBef>
        <a:spcAft>
          <a:spcPts val="200"/>
        </a:spcAft>
        <a:buFont typeface="Franklin Gothic Book" pitchFamily="34" charset="0"/>
        <a:buChar char="■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teo.gr/meteoedu/forecast.cfm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862263" y="2738438"/>
            <a:ext cx="8267700" cy="12001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4000" dirty="0" smtClean="0"/>
              <a:t>The weather </a:t>
            </a:r>
            <a:r>
              <a:rPr lang="en" sz="4000" dirty="0" smtClean="0"/>
              <a:t>C</a:t>
            </a:r>
            <a:r>
              <a:rPr lang="en" sz="4000" dirty="0" smtClean="0"/>
              <a:t>HANGES...</a:t>
            </a:r>
            <a:r>
              <a:rPr lang="en" sz="4000" dirty="0" smtClean="0"/>
              <a:t>but man has machines!</a:t>
            </a:r>
            <a:endParaRPr lang="el-GR" sz="400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30288" y="4414838"/>
            <a:ext cx="9144000" cy="1268412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algn="l" eaLnBrk="1" fontAlgn="auto" hangingPunct="1">
              <a:defRPr/>
            </a:pPr>
            <a:r>
              <a:rPr lang="en" dirty="0" smtClean="0"/>
              <a:t>Creators: Stergiani Gerodimou, Eleni Lavdaria,</a:t>
            </a:r>
          </a:p>
          <a:p>
            <a:pPr algn="l" eaLnBrk="1" fontAlgn="auto" hangingPunct="1">
              <a:defRPr/>
            </a:pPr>
            <a:r>
              <a:rPr lang="en" dirty="0" smtClean="0"/>
              <a:t>ANEZAS PRIMARY SCHOOL</a:t>
            </a:r>
            <a:endParaRPr lang="el-GR" dirty="0"/>
          </a:p>
          <a:p>
            <a:pPr eaLnBrk="1" fontAlgn="auto" hangingPunct="1">
              <a:defRPr/>
            </a:pPr>
            <a:endParaRPr lang="el-GR" dirty="0"/>
          </a:p>
        </p:txBody>
      </p:sp>
      <p:sp>
        <p:nvSpPr>
          <p:cNvPr id="6148" name="Ορθογώνιο 3"/>
          <p:cNvSpPr>
            <a:spLocks noChangeArrowheads="1"/>
          </p:cNvSpPr>
          <p:nvPr/>
        </p:nvSpPr>
        <p:spPr bwMode="auto">
          <a:xfrm>
            <a:off x="468313" y="890588"/>
            <a:ext cx="11255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ERASMUS +</a:t>
            </a:r>
          </a:p>
          <a:p>
            <a:pPr algn="ctr"/>
            <a:r>
              <a:rPr lang="en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2021-1-EL01-KA220-SCH-000027823</a:t>
            </a:r>
            <a:endParaRPr lang="en-US">
              <a:solidFill>
                <a:srgbClr val="1D6295"/>
              </a:solidFill>
              <a:latin typeface="Comic Sans MS" pitchFamily="66" charset="0"/>
              <a:cs typeface="Calibri" pitchFamily="34" charset="0"/>
            </a:endParaRPr>
          </a:p>
          <a:p>
            <a:pPr algn="ctr"/>
            <a:r>
              <a:rPr lang="en">
                <a:solidFill>
                  <a:srgbClr val="1D6295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« STEAM &amp; Digital Skills : Searching for the new Leonardos »</a:t>
            </a:r>
            <a:endParaRPr lang="el-GR">
              <a:solidFill>
                <a:srgbClr val="1D6295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6149" name="Εικόνα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48863" y="179388"/>
            <a:ext cx="14620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Εικόνα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0288" y="1062038"/>
            <a:ext cx="1811337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Εικόνα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2625" y="4302125"/>
            <a:ext cx="2752725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Τίτλος 1"/>
          <p:cNvSpPr>
            <a:spLocks noGrp="1"/>
          </p:cNvSpPr>
          <p:nvPr>
            <p:ph type="title"/>
          </p:nvPr>
        </p:nvSpPr>
        <p:spPr>
          <a:xfrm>
            <a:off x="1319213" y="579438"/>
            <a:ext cx="7629525" cy="728662"/>
          </a:xfrm>
        </p:spPr>
        <p:txBody>
          <a:bodyPr/>
          <a:lstStyle/>
          <a:p>
            <a:pPr eaLnBrk="1" hangingPunct="1"/>
            <a:r>
              <a:rPr lang="en" sz="2000" smtClean="0"/>
              <a:t>https://wiki.meteo.gr/index.php?title=%CE%9A%CE%B1%CE%BB%CF%8E%CF%82_%CE%AE%CE%BB%CE%B8%CE %B1%CF%84%CE%B5_%CF%83%CF%84%CE%B7_Meteopedia!</a:t>
            </a:r>
            <a:endParaRPr lang="el-GR" sz="2000" smtClean="0"/>
          </a:p>
        </p:txBody>
      </p:sp>
      <p:pic>
        <p:nvPicPr>
          <p:cNvPr id="15363" name="6 - Θέση περιεχομένου" descr="Meteopedia_Logo_80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23950" y="1789113"/>
            <a:ext cx="7258050" cy="3971925"/>
          </a:xfrm>
        </p:spPr>
      </p:pic>
      <p:pic>
        <p:nvPicPr>
          <p:cNvPr id="15364" name="Εικόνα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3913" y="2286000"/>
            <a:ext cx="1811337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Εικόνα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63163" y="579438"/>
            <a:ext cx="1462087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Εικόνα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42425" y="4995863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Τίτλος 1"/>
          <p:cNvSpPr>
            <a:spLocks noGrp="1"/>
          </p:cNvSpPr>
          <p:nvPr>
            <p:ph type="title"/>
          </p:nvPr>
        </p:nvSpPr>
        <p:spPr>
          <a:xfrm>
            <a:off x="1954213" y="587375"/>
            <a:ext cx="7061200" cy="727075"/>
          </a:xfrm>
        </p:spPr>
        <p:txBody>
          <a:bodyPr/>
          <a:lstStyle/>
          <a:p>
            <a:pPr eaLnBrk="1" hangingPunct="1"/>
            <a:r>
              <a:rPr lang="en" smtClean="0"/>
              <a:t>The city council</a:t>
            </a:r>
          </a:p>
        </p:txBody>
      </p:sp>
      <p:pic>
        <p:nvPicPr>
          <p:cNvPr id="16387" name="6 - Θέση περιεχομένου" descr="arta-dimotiko-pkjgtiqnm0773zo309e4i8uihg9l9jyl98h3g0aw1k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98700" y="1881188"/>
            <a:ext cx="5983288" cy="3565525"/>
          </a:xfrm>
        </p:spPr>
      </p:pic>
      <p:pic>
        <p:nvPicPr>
          <p:cNvPr id="16388" name="Εικόνα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23463" y="2244725"/>
            <a:ext cx="1811337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Εικόνα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63163" y="579438"/>
            <a:ext cx="14620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Εικόνα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2113" y="4960938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Τίτλος 1"/>
          <p:cNvSpPr>
            <a:spLocks noGrp="1"/>
          </p:cNvSpPr>
          <p:nvPr>
            <p:ph type="title"/>
          </p:nvPr>
        </p:nvSpPr>
        <p:spPr>
          <a:xfrm>
            <a:off x="1541463" y="663575"/>
            <a:ext cx="8124825" cy="728663"/>
          </a:xfrm>
        </p:spPr>
        <p:txBody>
          <a:bodyPr/>
          <a:lstStyle/>
          <a:p>
            <a:pPr eaLnBrk="1" hangingPunct="1"/>
            <a:r>
              <a:rPr lang="en" sz="2000" smtClean="0"/>
              <a:t>Floods in Arta February 2015 </a:t>
            </a:r>
            <a:r>
              <a:rPr lang="el-GR" sz="2000" smtClean="0"/>
              <a:t/>
            </a:r>
            <a:br>
              <a:rPr lang="el-GR" sz="2000" smtClean="0"/>
            </a:br>
            <a:r>
              <a:rPr lang="en" sz="2000" smtClean="0"/>
              <a:t>View of the plain of Arta</a:t>
            </a:r>
          </a:p>
        </p:txBody>
      </p:sp>
      <p:sp>
        <p:nvSpPr>
          <p:cNvPr id="7171" name="Θέση περιεχομένου 2"/>
          <p:cNvSpPr>
            <a:spLocks noGrp="1"/>
          </p:cNvSpPr>
          <p:nvPr>
            <p:ph idx="1"/>
          </p:nvPr>
        </p:nvSpPr>
        <p:spPr>
          <a:xfrm>
            <a:off x="1371600" y="2638425"/>
            <a:ext cx="9601200" cy="3228975"/>
          </a:xfrm>
        </p:spPr>
        <p:txBody>
          <a:bodyPr/>
          <a:lstStyle/>
          <a:p>
            <a:pPr algn="just" eaLnBrk="1" hangingPunct="1"/>
            <a:endParaRPr lang="en-US" smtClean="0"/>
          </a:p>
          <a:p>
            <a:pPr algn="just" eaLnBrk="1" hangingPunct="1"/>
            <a:endParaRPr lang="en-US" smtClean="0"/>
          </a:p>
          <a:p>
            <a:pPr algn="just" eaLnBrk="1" hangingPunct="1"/>
            <a:endParaRPr lang="el-GR" smtClean="0"/>
          </a:p>
        </p:txBody>
      </p:sp>
      <p:pic>
        <p:nvPicPr>
          <p:cNvPr id="7172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3913" y="1908175"/>
            <a:ext cx="1811337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C:\Users\dell\Desktop\plymhra-arta-01-02-2015-07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43075" y="1854200"/>
            <a:ext cx="67341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Τίτλος 1"/>
          <p:cNvSpPr>
            <a:spLocks noGrp="1"/>
          </p:cNvSpPr>
          <p:nvPr>
            <p:ph type="title"/>
          </p:nvPr>
        </p:nvSpPr>
        <p:spPr>
          <a:xfrm>
            <a:off x="2420938" y="947738"/>
            <a:ext cx="7496175" cy="728662"/>
          </a:xfrm>
        </p:spPr>
        <p:txBody>
          <a:bodyPr/>
          <a:lstStyle/>
          <a:p>
            <a:pPr eaLnBrk="1" hangingPunct="1"/>
            <a:r>
              <a:rPr lang="en" smtClean="0"/>
              <a:t>    </a:t>
            </a:r>
          </a:p>
        </p:txBody>
      </p:sp>
      <p:pic>
        <p:nvPicPr>
          <p:cNvPr id="8195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94875" y="1943100"/>
            <a:ext cx="1811338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Θέση περιεχομένου 5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417050" y="4930775"/>
            <a:ext cx="2752725" cy="1666875"/>
          </a:xfrm>
        </p:spPr>
      </p:pic>
      <p:pic>
        <p:nvPicPr>
          <p:cNvPr id="8198" name="6 - Εικόνα" descr="50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4125" y="1714500"/>
            <a:ext cx="80200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/>
          <p:cNvSpPr>
            <a:spLocks noGrp="1"/>
          </p:cNvSpPr>
          <p:nvPr>
            <p:ph type="title"/>
          </p:nvPr>
        </p:nvSpPr>
        <p:spPr>
          <a:xfrm>
            <a:off x="1763713" y="812800"/>
            <a:ext cx="9277350" cy="728663"/>
          </a:xfrm>
        </p:spPr>
        <p:txBody>
          <a:bodyPr/>
          <a:lstStyle/>
          <a:p>
            <a:pPr eaLnBrk="1" hangingPunct="1"/>
            <a:r>
              <a:rPr lang="en" smtClean="0"/>
              <a:t>EXTREME WEATHER CONDITIONS</a:t>
            </a:r>
          </a:p>
        </p:txBody>
      </p:sp>
      <p:sp>
        <p:nvSpPr>
          <p:cNvPr id="9219" name="Θέση περιεχομένου 2"/>
          <p:cNvSpPr>
            <a:spLocks noGrp="1"/>
          </p:cNvSpPr>
          <p:nvPr>
            <p:ph idx="1"/>
          </p:nvPr>
        </p:nvSpPr>
        <p:spPr>
          <a:xfrm>
            <a:off x="809625" y="2063750"/>
            <a:ext cx="8359775" cy="3529013"/>
          </a:xfrm>
        </p:spPr>
        <p:txBody>
          <a:bodyPr/>
          <a:lstStyle/>
          <a:p>
            <a:pPr marL="0" indent="0" eaLnBrk="1" hangingPunct="1">
              <a:buFont typeface="Franklin Gothic Book" pitchFamily="34" charset="0"/>
              <a:buNone/>
            </a:pPr>
            <a:r>
              <a:rPr lang="en" b="1" dirty="0" smtClean="0"/>
              <a:t> </a:t>
            </a:r>
            <a:endParaRPr lang="el-GR" dirty="0" smtClean="0"/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dirty="0" smtClean="0"/>
              <a:t>Brainstorming: </a:t>
            </a:r>
            <a:r>
              <a:rPr lang="en" dirty="0" smtClean="0"/>
              <a:t>What are the extreme weather events?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dirty="0" smtClean="0"/>
              <a:t>Who is responsible?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dirty="0" smtClean="0"/>
              <a:t>What are the consequences for humans and the environment?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dirty="0" smtClean="0"/>
              <a:t>What are the ways to deal with it?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dirty="0" smtClean="0"/>
              <a:t>Can we help? Can we protect ourselves?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dirty="0" smtClean="0"/>
              <a:t>             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dirty="0" smtClean="0"/>
              <a:t>                             </a:t>
            </a:r>
          </a:p>
        </p:txBody>
      </p:sp>
      <p:pic>
        <p:nvPicPr>
          <p:cNvPr id="9220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3913" y="2003425"/>
            <a:ext cx="1811337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Τίτλος 1"/>
          <p:cNvSpPr>
            <a:spLocks noGrp="1"/>
          </p:cNvSpPr>
          <p:nvPr>
            <p:ph type="title"/>
          </p:nvPr>
        </p:nvSpPr>
        <p:spPr>
          <a:xfrm>
            <a:off x="2370138" y="836613"/>
            <a:ext cx="10267950" cy="728662"/>
          </a:xfrm>
        </p:spPr>
        <p:txBody>
          <a:bodyPr/>
          <a:lstStyle/>
          <a:p>
            <a:pPr eaLnBrk="1" hangingPunct="1"/>
            <a:r>
              <a:rPr lang="en" smtClean="0"/>
              <a:t>What is a wind mixer?</a:t>
            </a:r>
            <a:r>
              <a:rPr lang="el-GR" smtClean="0"/>
              <a:t/>
            </a:r>
            <a:br>
              <a:rPr lang="el-GR" smtClean="0"/>
            </a:br>
            <a:r>
              <a:rPr lang="el-GR" smtClean="0"/>
              <a:t/>
            </a:r>
            <a:br>
              <a:rPr lang="el-GR" smtClean="0"/>
            </a:br>
            <a:r>
              <a:rPr lang="el-GR" smtClean="0"/>
              <a:t/>
            </a:r>
            <a:br>
              <a:rPr lang="el-GR" smtClean="0"/>
            </a:br>
            <a:r>
              <a:rPr lang="el-GR" smtClean="0"/>
              <a:t/>
            </a:r>
            <a:br>
              <a:rPr lang="el-GR" smtClean="0"/>
            </a:br>
            <a:r>
              <a:rPr lang="en" smtClean="0"/>
              <a:t> </a:t>
            </a:r>
          </a:p>
        </p:txBody>
      </p:sp>
      <p:pic>
        <p:nvPicPr>
          <p:cNvPr id="10243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Θέση περιεχομένου 5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  <p:sp>
        <p:nvSpPr>
          <p:cNvPr id="10246" name="6 - Ορθογώνιο"/>
          <p:cNvSpPr>
            <a:spLocks noChangeArrowheads="1"/>
          </p:cNvSpPr>
          <p:nvPr/>
        </p:nvSpPr>
        <p:spPr bwMode="auto">
          <a:xfrm>
            <a:off x="954088" y="1668463"/>
            <a:ext cx="858202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" sz="1400" dirty="0"/>
              <a:t>The wind mixer, the most widespread and economical crop </a:t>
            </a:r>
            <a:r>
              <a:rPr lang="en" sz="1400" b="1" dirty="0"/>
              <a:t>protection system </a:t>
            </a:r>
            <a:r>
              <a:rPr lang="en" sz="1400" dirty="0"/>
              <a:t>consists of several components, each of which is carefully manufactured and tested before its final assembly.</a:t>
            </a:r>
          </a:p>
          <a:p>
            <a:r>
              <a:rPr lang="en" sz="1400" dirty="0"/>
              <a:t>Aerators came into widespread use </a:t>
            </a:r>
            <a:r>
              <a:rPr lang="en" sz="1400" b="1" dirty="0"/>
              <a:t>in US </a:t>
            </a:r>
            <a:r>
              <a:rPr lang="en" sz="1400" dirty="0"/>
              <a:t>citrus groves in the 1940s and 1950s and have since become a staple in frost protection.</a:t>
            </a:r>
          </a:p>
          <a:p>
            <a:r>
              <a:rPr lang="en" sz="1400" dirty="0"/>
              <a:t>With the use of the wind mixer, the following are achieved:</a:t>
            </a:r>
          </a:p>
          <a:p>
            <a:r>
              <a:rPr lang="en" sz="1400" dirty="0"/>
              <a:t>• The movement of heavy cold air to prevent stratification and delay the formation of frost.</a:t>
            </a:r>
          </a:p>
          <a:p>
            <a:r>
              <a:rPr lang="en" sz="1400" dirty="0"/>
              <a:t>• The replacement </a:t>
            </a:r>
            <a:r>
              <a:rPr lang="en" sz="1400" b="1" dirty="0"/>
              <a:t>of the colder air by the warmer </a:t>
            </a:r>
            <a:r>
              <a:rPr lang="en" sz="1400" dirty="0"/>
              <a:t>air of the inversion layer at tree </a:t>
            </a:r>
            <a:r>
              <a:rPr lang="en" sz="1400" dirty="0" smtClean="0"/>
              <a:t>levels.</a:t>
            </a:r>
            <a:endParaRPr lang="en" sz="1400" dirty="0"/>
          </a:p>
          <a:p>
            <a:r>
              <a:rPr lang="en" sz="1400" dirty="0"/>
              <a:t>• The production of heat by friction, when the supplied air moves the layer of air from the foliage to replace the cooler ambient </a:t>
            </a:r>
            <a:r>
              <a:rPr lang="en" sz="1400"/>
              <a:t>air</a:t>
            </a:r>
            <a:r>
              <a:rPr lang="en" sz="1400" smtClean="0"/>
              <a:t>.</a:t>
            </a:r>
            <a:endParaRPr lang="en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79650" y="579438"/>
            <a:ext cx="8761413" cy="7286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/>
              <a:t> 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pic>
        <p:nvPicPr>
          <p:cNvPr id="11267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88538" y="1982788"/>
            <a:ext cx="1811337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Θέση περιεχομένου 5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264650" y="5049838"/>
            <a:ext cx="2752725" cy="1666875"/>
          </a:xfrm>
        </p:spPr>
      </p:pic>
      <p:sp>
        <p:nvSpPr>
          <p:cNvPr id="11270" name="5 - Ορθογώνιο"/>
          <p:cNvSpPr>
            <a:spLocks noChangeArrowheads="1"/>
          </p:cNvSpPr>
          <p:nvPr/>
        </p:nvSpPr>
        <p:spPr bwMode="auto">
          <a:xfrm>
            <a:off x="1214438" y="719138"/>
            <a:ext cx="8204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"/>
              <a:t>The benefits of using the blower are:</a:t>
            </a:r>
          </a:p>
          <a:p>
            <a:endParaRPr lang="el-GR"/>
          </a:p>
          <a:p>
            <a:r>
              <a:rPr lang="en"/>
              <a:t>• the effective protection of the </a:t>
            </a:r>
            <a:r>
              <a:rPr lang="en" b="1"/>
              <a:t>plant capital </a:t>
            </a:r>
            <a:r>
              <a:rPr lang="en"/>
              <a:t>.</a:t>
            </a:r>
          </a:p>
          <a:p>
            <a:endParaRPr lang="el-GR"/>
          </a:p>
          <a:p>
            <a:r>
              <a:rPr lang="en"/>
              <a:t>• the extension and escalation of the </a:t>
            </a:r>
            <a:r>
              <a:rPr lang="en" b="1"/>
              <a:t>harvest in periods </a:t>
            </a:r>
            <a:r>
              <a:rPr lang="en"/>
              <a:t>that serve the smoothest movement of the production in the market.</a:t>
            </a:r>
          </a:p>
          <a:p>
            <a:endParaRPr lang="el-GR"/>
          </a:p>
          <a:p>
            <a:r>
              <a:rPr lang="en"/>
              <a:t>• the postponement of the execution time of certain cultivation operations.</a:t>
            </a:r>
          </a:p>
          <a:p>
            <a:endParaRPr lang="el-GR"/>
          </a:p>
          <a:p>
            <a:r>
              <a:rPr lang="en"/>
              <a:t>Many hundreds </a:t>
            </a:r>
            <a:r>
              <a:rPr lang="en" b="1"/>
              <a:t>of wind turbines have been installed in Greece so far, especially in the prefectures of Argolis, Arta, Ilia, Thesprotia and Laconia.</a:t>
            </a:r>
          </a:p>
          <a:p>
            <a:endParaRPr lang="el-GR"/>
          </a:p>
          <a:p>
            <a:r>
              <a:rPr lang="en" b="1"/>
              <a:t>Growers have found that the best way to protect their harvest is to install a windbreak </a:t>
            </a:r>
            <a:r>
              <a:rPr lang="en"/>
              <a:t>.</a:t>
            </a:r>
          </a:p>
          <a:p>
            <a:endParaRPr lang="el-GR"/>
          </a:p>
          <a:p>
            <a:r>
              <a:rPr lang="en"/>
              <a:t>(source: https://www.koliatsis.gr/wind-machine/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- Τίτλος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235075"/>
          </a:xfrm>
        </p:spPr>
        <p:txBody>
          <a:bodyPr/>
          <a:lstStyle/>
          <a:p>
            <a:r>
              <a:rPr lang="en" smtClean="0"/>
              <a:t>Pournario Dam</a:t>
            </a:r>
          </a:p>
        </p:txBody>
      </p:sp>
      <p:pic>
        <p:nvPicPr>
          <p:cNvPr id="12291" name="3 - Θέση περιεχομένου" descr="ydro_pournari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4200" y="1763713"/>
            <a:ext cx="8191500" cy="36258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Τίτλος 1"/>
          <p:cNvSpPr>
            <a:spLocks noGrp="1"/>
          </p:cNvSpPr>
          <p:nvPr>
            <p:ph type="title"/>
          </p:nvPr>
        </p:nvSpPr>
        <p:spPr>
          <a:xfrm>
            <a:off x="2455863" y="677863"/>
            <a:ext cx="8761412" cy="728662"/>
          </a:xfrm>
        </p:spPr>
        <p:txBody>
          <a:bodyPr/>
          <a:lstStyle/>
          <a:p>
            <a:pPr eaLnBrk="1" hangingPunct="1"/>
            <a:r>
              <a:rPr lang="en" smtClean="0"/>
              <a:t>CIVIL PROTECTION</a:t>
            </a:r>
          </a:p>
        </p:txBody>
      </p:sp>
      <p:sp>
        <p:nvSpPr>
          <p:cNvPr id="13315" name="Θέση περιεχομένου 2"/>
          <p:cNvSpPr>
            <a:spLocks noGrp="1"/>
          </p:cNvSpPr>
          <p:nvPr>
            <p:ph idx="1"/>
          </p:nvPr>
        </p:nvSpPr>
        <p:spPr>
          <a:xfrm>
            <a:off x="1181100" y="1751013"/>
            <a:ext cx="8761413" cy="4611687"/>
          </a:xfrm>
        </p:spPr>
        <p:txBody>
          <a:bodyPr/>
          <a:lstStyle/>
          <a:p>
            <a:pPr marL="0" indent="0" algn="just" eaLnBrk="1" hangingPunct="1">
              <a:buFont typeface="Franklin Gothic Book" pitchFamily="34" charset="0"/>
              <a:buNone/>
            </a:pPr>
            <a:r>
              <a:rPr lang="en" smtClean="0"/>
              <a:t>The number 112</a:t>
            </a:r>
          </a:p>
          <a:p>
            <a:pPr marL="0" indent="0" algn="just" eaLnBrk="1" hangingPunct="1">
              <a:buFont typeface="Franklin Gothic Book" pitchFamily="34" charset="0"/>
              <a:buNone/>
            </a:pPr>
            <a:endParaRPr lang="el-GR" smtClean="0"/>
          </a:p>
        </p:txBody>
      </p:sp>
      <p:pic>
        <p:nvPicPr>
          <p:cNvPr id="13316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88538" y="2179638"/>
            <a:ext cx="1811337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55125" y="495617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6 - Εικόνα" descr="112_mikro7_el_gr-400x314 - Αντιγραφή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90813" y="2520950"/>
            <a:ext cx="5119687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Τίτλος 1"/>
          <p:cNvSpPr>
            <a:spLocks noGrp="1"/>
          </p:cNvSpPr>
          <p:nvPr>
            <p:ph type="title"/>
          </p:nvPr>
        </p:nvSpPr>
        <p:spPr>
          <a:xfrm>
            <a:off x="2279650" y="812800"/>
            <a:ext cx="8761413" cy="728663"/>
          </a:xfrm>
        </p:spPr>
        <p:txBody>
          <a:bodyPr/>
          <a:lstStyle/>
          <a:p>
            <a:r>
              <a:rPr lang="en" sz="2800" smtClean="0"/>
              <a:t>https://meteo.gr/meteoedu/ </a:t>
            </a:r>
            <a:r>
              <a:rPr lang="el-GR" sz="2800" smtClean="0"/>
              <a:t/>
            </a:r>
            <a:br>
              <a:rPr lang="el-GR" sz="2800" smtClean="0"/>
            </a:br>
            <a:r>
              <a:rPr lang="en" sz="2800" smtClean="0"/>
              <a:t>I learn about weather and climate, from .... home</a:t>
            </a:r>
            <a:r>
              <a:rPr lang="el-GR" smtClean="0"/>
              <a:t/>
            </a:r>
            <a:br>
              <a:rPr lang="el-GR" smtClean="0"/>
            </a:br>
            <a:r>
              <a:rPr lang="el-GR" smtClean="0"/>
              <a:t/>
            </a:r>
            <a:br>
              <a:rPr lang="el-GR" smtClean="0"/>
            </a:br>
            <a:endParaRPr lang="el-GR" smtClean="0"/>
          </a:p>
        </p:txBody>
      </p:sp>
      <p:pic>
        <p:nvPicPr>
          <p:cNvPr id="14339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3913" y="2308225"/>
            <a:ext cx="181133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42425" y="51911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6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smtClean="0">
                <a:hlinkClick r:id="rId5"/>
              </a:rPr>
              <a:t>https://meteo.gr/meteoedu/forecast.cfm</a:t>
            </a:r>
            <a:r>
              <a:rPr lang="en" smtClean="0"/>
              <a:t> </a:t>
            </a:r>
          </a:p>
          <a:p>
            <a:pPr>
              <a:buFont typeface="Franklin Gothic Book" pitchFamily="34" charset="0"/>
              <a:buNone/>
            </a:pPr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Περικοπή">
  <a:themeElements>
    <a:clrScheme name="Μπλε ΙΙ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Περικοπή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Περικοπή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ppt/theme/themeOverride1.xml><?xml version="1.0" encoding="utf-8"?>
<a:themeOverride xmlns:a="http://schemas.openxmlformats.org/drawingml/2006/main">
  <a:clrScheme name="Μπλε ΙΙ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Περικοπή</Template>
  <TotalTime>620</TotalTime>
  <Words>359</Words>
  <Application>Microsoft Office PowerPoint</Application>
  <PresentationFormat>Προσαρμογή</PresentationFormat>
  <Paragraphs>49</Paragraphs>
  <Slides>11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Περικοπή</vt:lpstr>
      <vt:lpstr>The weather CHANGES...but man has machines!</vt:lpstr>
      <vt:lpstr>Floods in Arta February 2015  View of the plain of Arta</vt:lpstr>
      <vt:lpstr>    </vt:lpstr>
      <vt:lpstr>EXTREME WEATHER CONDITIONS</vt:lpstr>
      <vt:lpstr>What is a wind mixer?     </vt:lpstr>
      <vt:lpstr>  </vt:lpstr>
      <vt:lpstr>Pournario Dam</vt:lpstr>
      <vt:lpstr>CIVIL PROTECTION</vt:lpstr>
      <vt:lpstr>https://meteo.gr/meteoedu/  I learn about weather and climate, from .... home  </vt:lpstr>
      <vt:lpstr>https://wiki.meteo.gr/index.php?title=%CE%9A%CE%B1%CE%BB%CF%8E%CF%82_%CE%AE%CE%BB%CE%B8%CE %B1%CF%84%CE%B5_%CF%83%CF%84%CE%B7_Meteopedia!</vt:lpstr>
      <vt:lpstr>The city council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User01</dc:creator>
  <cp:lastModifiedBy>user</cp:lastModifiedBy>
  <cp:revision>143</cp:revision>
  <dcterms:created xsi:type="dcterms:W3CDTF">2023-09-14T06:17:29Z</dcterms:created>
  <dcterms:modified xsi:type="dcterms:W3CDTF">2024-06-24T06:44:08Z</dcterms:modified>
</cp:coreProperties>
</file>