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14" r:id="rId1"/>
  </p:sldMasterIdLst>
  <p:sldIdLst>
    <p:sldId id="256" r:id="rId2"/>
    <p:sldId id="258" r:id="rId3"/>
    <p:sldId id="280" r:id="rId4"/>
    <p:sldId id="275" r:id="rId5"/>
    <p:sldId id="269" r:id="rId6"/>
    <p:sldId id="272" r:id="rId7"/>
    <p:sldId id="278" r:id="rId8"/>
    <p:sldId id="279" r:id="rId9"/>
    <p:sldId id="270" r:id="rId10"/>
    <p:sldId id="271" r:id="rId11"/>
  </p:sldIdLst>
  <p:sldSz cx="12192000" cy="6858000"/>
  <p:notesSz cx="6858000" cy="9144000"/>
  <p:defaultTextStyle>
    <a:defPPr>
      <a:defRPr lang="en"/>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horzBarState="maximized">
    <p:restoredLeft sz="15000" autoAdjust="0"/>
    <p:restoredTop sz="94660"/>
  </p:normalViewPr>
  <p:slideViewPr>
    <p:cSldViewPr snapToGrid="0">
      <p:cViewPr varScale="1">
        <p:scale>
          <a:sx n="91" d="100"/>
          <a:sy n="91" d="100"/>
        </p:scale>
        <p:origin x="-534" y="-114"/>
      </p:cViewPr>
      <p:guideLst>
        <p:guide orient="horz" pos="2160"/>
        <p:guide pos="384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Διαφάνεια τίτλου">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915128" y="1788454"/>
            <a:ext cx="8361229" cy="2098226"/>
          </a:xfrm>
        </p:spPr>
        <p:txBody>
          <a:bodyPr anchor="b">
            <a:noAutofit/>
          </a:bodyPr>
          <a:lstStyle>
            <a:lvl1pPr algn="ctr">
              <a:defRPr sz="7200" cap="all" baseline="0">
                <a:solidFill>
                  <a:schemeClr val="tx2"/>
                </a:solidFill>
              </a:defRPr>
            </a:lvl1pPr>
          </a:lstStyle>
          <a:p>
            <a:r>
              <a:rPr lang="el-GR"/>
              <a:t>Κάντε κλικ για να επεξεργαστείτε τον τίτλο υποδείγματος</a:t>
            </a:r>
            <a:endParaRPr lang="en-US" dirty="0"/>
          </a:p>
        </p:txBody>
      </p:sp>
      <p:sp>
        <p:nvSpPr>
          <p:cNvPr id="3" name="Subtitle 2"/>
          <p:cNvSpPr>
            <a:spLocks noGrp="1"/>
          </p:cNvSpPr>
          <p:nvPr>
            <p:ph type="subTitle" idx="1"/>
          </p:nvPr>
        </p:nvSpPr>
        <p:spPr>
          <a:xfrm>
            <a:off x="2679906" y="3956279"/>
            <a:ext cx="6831673" cy="1086237"/>
          </a:xfrm>
        </p:spPr>
        <p:txBody>
          <a:bodyPr>
            <a:normAutofit/>
          </a:bodyPr>
          <a:lstStyle>
            <a:lvl1pPr marL="0" indent="0" algn="ctr">
              <a:lnSpc>
                <a:spcPct val="112000"/>
              </a:lnSpc>
              <a:spcBef>
                <a:spcPts val="0"/>
              </a:spcBef>
              <a:spcAft>
                <a:spcPts val="0"/>
              </a:spcAft>
              <a:buNone/>
              <a:defRPr sz="23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l-GR"/>
              <a:t>Κάντε κλικ για να επεξεργαστείτε τον υπότιτλο του υποδείγματος</a:t>
            </a:r>
            <a:endParaRPr lang="en-US" dirty="0"/>
          </a:p>
        </p:txBody>
      </p:sp>
      <p:sp>
        <p:nvSpPr>
          <p:cNvPr id="4" name="Date Placeholder 3"/>
          <p:cNvSpPr>
            <a:spLocks noGrp="1"/>
          </p:cNvSpPr>
          <p:nvPr>
            <p:ph type="dt" sz="half" idx="10"/>
          </p:nvPr>
        </p:nvSpPr>
        <p:spPr>
          <a:xfrm>
            <a:off x="752858" y="6453386"/>
            <a:ext cx="1607944" cy="404614"/>
          </a:xfrm>
        </p:spPr>
        <p:txBody>
          <a:bodyPr/>
          <a:lstStyle>
            <a:lvl1pPr>
              <a:defRPr baseline="0">
                <a:solidFill>
                  <a:schemeClr val="tx2"/>
                </a:solidFill>
              </a:defRPr>
            </a:lvl1pPr>
          </a:lstStyle>
          <a:p>
            <a:fld id="{28EFD439-A1B6-4B5C-8D40-2A194BEC43BB}" type="datetimeFigureOut">
              <a:rPr lang="el-GR" smtClean="0"/>
              <a:pPr/>
              <a:t>24/6/2024</a:t>
            </a:fld>
            <a:endParaRPr lang="el-GR"/>
          </a:p>
        </p:txBody>
      </p:sp>
      <p:sp>
        <p:nvSpPr>
          <p:cNvPr id="5" name="Footer Placeholder 4"/>
          <p:cNvSpPr>
            <a:spLocks noGrp="1"/>
          </p:cNvSpPr>
          <p:nvPr>
            <p:ph type="ftr" sz="quarter" idx="11"/>
          </p:nvPr>
        </p:nvSpPr>
        <p:spPr>
          <a:xfrm>
            <a:off x="2584054" y="6453386"/>
            <a:ext cx="7023377" cy="404614"/>
          </a:xfrm>
        </p:spPr>
        <p:txBody>
          <a:bodyPr/>
          <a:lstStyle>
            <a:lvl1pPr algn="ctr">
              <a:defRPr baseline="0">
                <a:solidFill>
                  <a:schemeClr val="tx2"/>
                </a:solidFill>
              </a:defRPr>
            </a:lvl1pPr>
          </a:lstStyle>
          <a:p>
            <a:endParaRPr lang="el-GR"/>
          </a:p>
        </p:txBody>
      </p:sp>
      <p:sp>
        <p:nvSpPr>
          <p:cNvPr id="6" name="Slide Number Placeholder 5"/>
          <p:cNvSpPr>
            <a:spLocks noGrp="1"/>
          </p:cNvSpPr>
          <p:nvPr>
            <p:ph type="sldNum" sz="quarter" idx="12"/>
          </p:nvPr>
        </p:nvSpPr>
        <p:spPr>
          <a:xfrm>
            <a:off x="9830683" y="6453386"/>
            <a:ext cx="1596292" cy="404614"/>
          </a:xfrm>
        </p:spPr>
        <p:txBody>
          <a:bodyPr/>
          <a:lstStyle>
            <a:lvl1pPr>
              <a:defRPr baseline="0">
                <a:solidFill>
                  <a:schemeClr val="tx2"/>
                </a:solidFill>
              </a:defRPr>
            </a:lvl1pPr>
          </a:lstStyle>
          <a:p>
            <a:fld id="{066AD697-0617-49DC-9DDC-CE40FE1B7BE4}" type="slidenum">
              <a:rPr lang="el-GR" smtClean="0"/>
              <a:pPr/>
              <a:t>‹#›</a:t>
            </a:fld>
            <a:endParaRPr lang="el-GR"/>
          </a:p>
        </p:txBody>
      </p:sp>
      <p:grpSp>
        <p:nvGrpSpPr>
          <p:cNvPr id="7" name="Group 6"/>
          <p:cNvGrpSpPr/>
          <p:nvPr/>
        </p:nvGrpSpPr>
        <p:grpSpPr>
          <a:xfrm>
            <a:off x="752858" y="744469"/>
            <a:ext cx="10674117" cy="5349671"/>
            <a:chOff x="752858" y="744469"/>
            <a:chExt cx="10674117" cy="5349671"/>
          </a:xfrm>
        </p:grpSpPr>
        <p:sp>
          <p:nvSpPr>
            <p:cNvPr id="11" name="Freeform 6"/>
            <p:cNvSpPr/>
            <p:nvPr/>
          </p:nvSpPr>
          <p:spPr bwMode="auto">
            <a:xfrm>
              <a:off x="8151962" y="1685652"/>
              <a:ext cx="3275013" cy="4408488"/>
            </a:xfrm>
            <a:custGeom>
              <a:avLst/>
              <a:gdLst/>
              <a:ahLst/>
              <a:cxnLst/>
              <a:rect l="l" t="t" r="r" b="b"/>
              <a:pathLst>
                <a:path w="10000" h="10000">
                  <a:moveTo>
                    <a:pt x="8761" y="0"/>
                  </a:moveTo>
                  <a:lnTo>
                    <a:pt x="10000" y="0"/>
                  </a:lnTo>
                  <a:lnTo>
                    <a:pt x="10000" y="10000"/>
                  </a:lnTo>
                  <a:lnTo>
                    <a:pt x="0" y="10000"/>
                  </a:lnTo>
                  <a:lnTo>
                    <a:pt x="0" y="9126"/>
                  </a:lnTo>
                  <a:lnTo>
                    <a:pt x="8761" y="9127"/>
                  </a:lnTo>
                  <a:lnTo>
                    <a:pt x="8761" y="0"/>
                  </a:lnTo>
                  <a:close/>
                </a:path>
              </a:pathLst>
            </a:custGeom>
            <a:solidFill>
              <a:schemeClr val="tx2"/>
            </a:solidFill>
            <a:ln w="0">
              <a:noFill/>
              <a:prstDash val="solid"/>
              <a:round/>
              <a:headEnd/>
              <a:tailEnd/>
            </a:ln>
          </p:spPr>
        </p:sp>
        <p:sp>
          <p:nvSpPr>
            <p:cNvPr id="14" name="Freeform 6"/>
            <p:cNvSpPr/>
            <p:nvPr/>
          </p:nvSpPr>
          <p:spPr bwMode="auto">
            <a:xfrm flipH="1" flipV="1">
              <a:off x="752858" y="744469"/>
              <a:ext cx="3275668" cy="4408488"/>
            </a:xfrm>
            <a:custGeom>
              <a:avLst/>
              <a:gdLst/>
              <a:ahLst/>
              <a:cxnLst/>
              <a:rect l="l" t="t" r="r" b="b"/>
              <a:pathLst>
                <a:path w="10002" h="10000">
                  <a:moveTo>
                    <a:pt x="8763" y="0"/>
                  </a:moveTo>
                  <a:lnTo>
                    <a:pt x="10002" y="0"/>
                  </a:lnTo>
                  <a:lnTo>
                    <a:pt x="10002" y="10000"/>
                  </a:lnTo>
                  <a:lnTo>
                    <a:pt x="2" y="10000"/>
                  </a:lnTo>
                  <a:cubicBezTo>
                    <a:pt x="-2" y="9698"/>
                    <a:pt x="4" y="9427"/>
                    <a:pt x="0" y="9125"/>
                  </a:cubicBezTo>
                  <a:lnTo>
                    <a:pt x="8763" y="9128"/>
                  </a:lnTo>
                  <a:lnTo>
                    <a:pt x="8763" y="0"/>
                  </a:lnTo>
                  <a:close/>
                </a:path>
              </a:pathLst>
            </a:custGeom>
            <a:solidFill>
              <a:schemeClr val="tx2"/>
            </a:solidFill>
            <a:ln w="0">
              <a:noFill/>
              <a:prstDash val="solid"/>
              <a:round/>
              <a:headEnd/>
              <a:tailEnd/>
            </a:ln>
          </p:spPr>
        </p:sp>
      </p:grpSp>
    </p:spTree>
    <p:extLst>
      <p:ext uri="{BB962C8B-B14F-4D97-AF65-F5344CB8AC3E}">
        <p14:creationId xmlns:p14="http://schemas.microsoft.com/office/powerpoint/2010/main" xmlns="" val="768436541"/>
      </p:ext>
    </p:extLst>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Τίτλος και Κατακόρυφο κείμεν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a:t>Κάντε κλικ για να επεξεργαστείτε τον τίτλο υποδείγματος</a:t>
            </a:r>
            <a:endParaRPr lang="en-US" dirty="0"/>
          </a:p>
        </p:txBody>
      </p:sp>
      <p:sp>
        <p:nvSpPr>
          <p:cNvPr id="3" name="Vertical Text Placeholder 2"/>
          <p:cNvSpPr>
            <a:spLocks noGrp="1"/>
          </p:cNvSpPr>
          <p:nvPr>
            <p:ph type="body" orient="vert" idx="1"/>
          </p:nvPr>
        </p:nvSpPr>
        <p:spPr>
          <a:xfrm>
            <a:off x="1371600" y="2295525"/>
            <a:ext cx="9601200" cy="3571875"/>
          </a:xfrm>
        </p:spPr>
        <p:txBody>
          <a:bodyPr vert="eaVert"/>
          <a:lstStyle/>
          <a:p>
            <a:pPr lvl="0"/>
            <a:r>
              <a:rPr lang="el-GR"/>
              <a:t>Στυλ κειμένου υποδείγματος</a:t>
            </a:r>
          </a:p>
          <a:p>
            <a:pPr lvl="1"/>
            <a:r>
              <a:rPr lang="el-GR"/>
              <a:t>Δεύτερο επίπεδο</a:t>
            </a:r>
          </a:p>
          <a:p>
            <a:pPr lvl="2"/>
            <a:r>
              <a:rPr lang="el-GR"/>
              <a:t>Τρίτο επίπεδο</a:t>
            </a:r>
          </a:p>
          <a:p>
            <a:pPr lvl="3"/>
            <a:r>
              <a:rPr lang="el-GR"/>
              <a:t>Τέταρτο επίπεδο</a:t>
            </a:r>
          </a:p>
          <a:p>
            <a:pPr lvl="4"/>
            <a:r>
              <a:rPr lang="el-GR"/>
              <a:t>Πέμπτο επίπεδο</a:t>
            </a:r>
            <a:endParaRPr lang="en-US" dirty="0"/>
          </a:p>
        </p:txBody>
      </p:sp>
      <p:sp>
        <p:nvSpPr>
          <p:cNvPr id="4" name="Date Placeholder 3"/>
          <p:cNvSpPr>
            <a:spLocks noGrp="1"/>
          </p:cNvSpPr>
          <p:nvPr>
            <p:ph type="dt" sz="half" idx="10"/>
          </p:nvPr>
        </p:nvSpPr>
        <p:spPr/>
        <p:txBody>
          <a:bodyPr/>
          <a:lstStyle/>
          <a:p>
            <a:fld id="{28EFD439-A1B6-4B5C-8D40-2A194BEC43BB}" type="datetimeFigureOut">
              <a:rPr lang="el-GR" smtClean="0"/>
              <a:pPr/>
              <a:t>24/6/2024</a:t>
            </a:fld>
            <a:endParaRPr lang="el-GR"/>
          </a:p>
        </p:txBody>
      </p:sp>
      <p:sp>
        <p:nvSpPr>
          <p:cNvPr id="5" name="Footer Placeholder 4"/>
          <p:cNvSpPr>
            <a:spLocks noGrp="1"/>
          </p:cNvSpPr>
          <p:nvPr>
            <p:ph type="ftr" sz="quarter" idx="11"/>
          </p:nvPr>
        </p:nvSpPr>
        <p:spPr/>
        <p:txBody>
          <a:bodyPr/>
          <a:lstStyle/>
          <a:p>
            <a:endParaRPr lang="el-GR"/>
          </a:p>
        </p:txBody>
      </p:sp>
      <p:sp>
        <p:nvSpPr>
          <p:cNvPr id="6" name="Slide Number Placeholder 5"/>
          <p:cNvSpPr>
            <a:spLocks noGrp="1"/>
          </p:cNvSpPr>
          <p:nvPr>
            <p:ph type="sldNum" sz="quarter" idx="12"/>
          </p:nvPr>
        </p:nvSpPr>
        <p:spPr/>
        <p:txBody>
          <a:bodyPr/>
          <a:lstStyle/>
          <a:p>
            <a:fld id="{066AD697-0617-49DC-9DDC-CE40FE1B7BE4}" type="slidenum">
              <a:rPr lang="el-GR" smtClean="0"/>
              <a:pPr/>
              <a:t>‹#›</a:t>
            </a:fld>
            <a:endParaRPr lang="el-GR"/>
          </a:p>
        </p:txBody>
      </p:sp>
    </p:spTree>
    <p:extLst>
      <p:ext uri="{BB962C8B-B14F-4D97-AF65-F5344CB8AC3E}">
        <p14:creationId xmlns:p14="http://schemas.microsoft.com/office/powerpoint/2010/main" xmlns="" val="281527072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Κατακόρυφος τίτλος και Κείμενο">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596561" y="624156"/>
            <a:ext cx="1565766" cy="5243244"/>
          </a:xfrm>
        </p:spPr>
        <p:txBody>
          <a:bodyPr vert="eaVert"/>
          <a:lstStyle/>
          <a:p>
            <a:r>
              <a:rPr lang="el-GR"/>
              <a:t>Κάντε κλικ για να επεξεργαστείτε τον τίτλο υποδείγματος</a:t>
            </a:r>
            <a:endParaRPr lang="en-US" dirty="0"/>
          </a:p>
        </p:txBody>
      </p:sp>
      <p:sp>
        <p:nvSpPr>
          <p:cNvPr id="3" name="Vertical Text Placeholder 2"/>
          <p:cNvSpPr>
            <a:spLocks noGrp="1"/>
          </p:cNvSpPr>
          <p:nvPr>
            <p:ph type="body" orient="vert" idx="1"/>
          </p:nvPr>
        </p:nvSpPr>
        <p:spPr>
          <a:xfrm>
            <a:off x="1371600" y="624156"/>
            <a:ext cx="8179641" cy="5243244"/>
          </a:xfrm>
        </p:spPr>
        <p:txBody>
          <a:bodyPr vert="eaVert"/>
          <a:lstStyle/>
          <a:p>
            <a:pPr lvl="0"/>
            <a:r>
              <a:rPr lang="el-GR"/>
              <a:t>Στυλ κειμένου υποδείγματος</a:t>
            </a:r>
          </a:p>
          <a:p>
            <a:pPr lvl="1"/>
            <a:r>
              <a:rPr lang="el-GR"/>
              <a:t>Δεύτερο επίπεδο</a:t>
            </a:r>
          </a:p>
          <a:p>
            <a:pPr lvl="2"/>
            <a:r>
              <a:rPr lang="el-GR"/>
              <a:t>Τρίτο επίπεδο</a:t>
            </a:r>
          </a:p>
          <a:p>
            <a:pPr lvl="3"/>
            <a:r>
              <a:rPr lang="el-GR"/>
              <a:t>Τέταρτο επίπεδο</a:t>
            </a:r>
          </a:p>
          <a:p>
            <a:pPr lvl="4"/>
            <a:r>
              <a:rPr lang="el-GR"/>
              <a:t>Πέμπτο επίπεδο</a:t>
            </a:r>
            <a:endParaRPr lang="en-US" dirty="0"/>
          </a:p>
        </p:txBody>
      </p:sp>
      <p:sp>
        <p:nvSpPr>
          <p:cNvPr id="4" name="Date Placeholder 3"/>
          <p:cNvSpPr>
            <a:spLocks noGrp="1"/>
          </p:cNvSpPr>
          <p:nvPr>
            <p:ph type="dt" sz="half" idx="10"/>
          </p:nvPr>
        </p:nvSpPr>
        <p:spPr/>
        <p:txBody>
          <a:bodyPr/>
          <a:lstStyle/>
          <a:p>
            <a:fld id="{28EFD439-A1B6-4B5C-8D40-2A194BEC43BB}" type="datetimeFigureOut">
              <a:rPr lang="el-GR" smtClean="0"/>
              <a:pPr/>
              <a:t>24/6/2024</a:t>
            </a:fld>
            <a:endParaRPr lang="el-GR"/>
          </a:p>
        </p:txBody>
      </p:sp>
      <p:sp>
        <p:nvSpPr>
          <p:cNvPr id="5" name="Footer Placeholder 4"/>
          <p:cNvSpPr>
            <a:spLocks noGrp="1"/>
          </p:cNvSpPr>
          <p:nvPr>
            <p:ph type="ftr" sz="quarter" idx="11"/>
          </p:nvPr>
        </p:nvSpPr>
        <p:spPr/>
        <p:txBody>
          <a:bodyPr/>
          <a:lstStyle/>
          <a:p>
            <a:endParaRPr lang="el-GR"/>
          </a:p>
        </p:txBody>
      </p:sp>
      <p:sp>
        <p:nvSpPr>
          <p:cNvPr id="6" name="Slide Number Placeholder 5"/>
          <p:cNvSpPr>
            <a:spLocks noGrp="1"/>
          </p:cNvSpPr>
          <p:nvPr>
            <p:ph type="sldNum" sz="quarter" idx="12"/>
          </p:nvPr>
        </p:nvSpPr>
        <p:spPr/>
        <p:txBody>
          <a:bodyPr/>
          <a:lstStyle/>
          <a:p>
            <a:fld id="{066AD697-0617-49DC-9DDC-CE40FE1B7BE4}" type="slidenum">
              <a:rPr lang="el-GR" smtClean="0"/>
              <a:pPr/>
              <a:t>‹#›</a:t>
            </a:fld>
            <a:endParaRPr lang="el-GR"/>
          </a:p>
        </p:txBody>
      </p:sp>
    </p:spTree>
    <p:extLst>
      <p:ext uri="{BB962C8B-B14F-4D97-AF65-F5344CB8AC3E}">
        <p14:creationId xmlns:p14="http://schemas.microsoft.com/office/powerpoint/2010/main" xmlns="" val="162868037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Τίτλος και περιεχόμεν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a:t>Κάντε κλικ για να επεξεργαστείτε τον τίτλο υποδείγματος</a:t>
            </a:r>
            <a:endParaRPr lang="en-US" dirty="0"/>
          </a:p>
        </p:txBody>
      </p:sp>
      <p:sp>
        <p:nvSpPr>
          <p:cNvPr id="3" name="Content Placeholder 2"/>
          <p:cNvSpPr>
            <a:spLocks noGrp="1"/>
          </p:cNvSpPr>
          <p:nvPr>
            <p:ph idx="1"/>
          </p:nvPr>
        </p:nvSpPr>
        <p:spPr/>
        <p:txBody>
          <a:bodyPr/>
          <a:lstStyle/>
          <a:p>
            <a:pPr lvl="0"/>
            <a:r>
              <a:rPr lang="el-GR"/>
              <a:t>Στυλ κειμένου υποδείγματος</a:t>
            </a:r>
          </a:p>
          <a:p>
            <a:pPr lvl="1"/>
            <a:r>
              <a:rPr lang="el-GR"/>
              <a:t>Δεύτερο επίπεδο</a:t>
            </a:r>
          </a:p>
          <a:p>
            <a:pPr lvl="2"/>
            <a:r>
              <a:rPr lang="el-GR"/>
              <a:t>Τρίτο επίπεδο</a:t>
            </a:r>
          </a:p>
          <a:p>
            <a:pPr lvl="3"/>
            <a:r>
              <a:rPr lang="el-GR"/>
              <a:t>Τέταρτο επίπεδο</a:t>
            </a:r>
          </a:p>
          <a:p>
            <a:pPr lvl="4"/>
            <a:r>
              <a:rPr lang="el-GR"/>
              <a:t>Πέμπτο επίπεδο</a:t>
            </a:r>
            <a:endParaRPr lang="en-US" dirty="0"/>
          </a:p>
        </p:txBody>
      </p:sp>
      <p:sp>
        <p:nvSpPr>
          <p:cNvPr id="4" name="Date Placeholder 3"/>
          <p:cNvSpPr>
            <a:spLocks noGrp="1"/>
          </p:cNvSpPr>
          <p:nvPr>
            <p:ph type="dt" sz="half" idx="10"/>
          </p:nvPr>
        </p:nvSpPr>
        <p:spPr/>
        <p:txBody>
          <a:bodyPr/>
          <a:lstStyle/>
          <a:p>
            <a:fld id="{28EFD439-A1B6-4B5C-8D40-2A194BEC43BB}" type="datetimeFigureOut">
              <a:rPr lang="el-GR" smtClean="0"/>
              <a:pPr/>
              <a:t>24/6/2024</a:t>
            </a:fld>
            <a:endParaRPr lang="el-GR"/>
          </a:p>
        </p:txBody>
      </p:sp>
      <p:sp>
        <p:nvSpPr>
          <p:cNvPr id="5" name="Footer Placeholder 4"/>
          <p:cNvSpPr>
            <a:spLocks noGrp="1"/>
          </p:cNvSpPr>
          <p:nvPr>
            <p:ph type="ftr" sz="quarter" idx="11"/>
          </p:nvPr>
        </p:nvSpPr>
        <p:spPr/>
        <p:txBody>
          <a:bodyPr/>
          <a:lstStyle/>
          <a:p>
            <a:endParaRPr lang="el-GR"/>
          </a:p>
        </p:txBody>
      </p:sp>
      <p:sp>
        <p:nvSpPr>
          <p:cNvPr id="6" name="Slide Number Placeholder 5"/>
          <p:cNvSpPr>
            <a:spLocks noGrp="1"/>
          </p:cNvSpPr>
          <p:nvPr>
            <p:ph type="sldNum" sz="quarter" idx="12"/>
          </p:nvPr>
        </p:nvSpPr>
        <p:spPr/>
        <p:txBody>
          <a:bodyPr/>
          <a:lstStyle/>
          <a:p>
            <a:fld id="{066AD697-0617-49DC-9DDC-CE40FE1B7BE4}" type="slidenum">
              <a:rPr lang="el-GR" smtClean="0"/>
              <a:pPr/>
              <a:t>‹#›</a:t>
            </a:fld>
            <a:endParaRPr lang="el-GR"/>
          </a:p>
        </p:txBody>
      </p:sp>
    </p:spTree>
    <p:extLst>
      <p:ext uri="{BB962C8B-B14F-4D97-AF65-F5344CB8AC3E}">
        <p14:creationId xmlns:p14="http://schemas.microsoft.com/office/powerpoint/2010/main" xmlns="" val="221528174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Κεφαλίδα ενότητας">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65025" y="1301360"/>
            <a:ext cx="9612971" cy="2852737"/>
          </a:xfrm>
        </p:spPr>
        <p:txBody>
          <a:bodyPr anchor="b">
            <a:normAutofit/>
          </a:bodyPr>
          <a:lstStyle>
            <a:lvl1pPr algn="r">
              <a:defRPr sz="7200" cap="all" baseline="0">
                <a:solidFill>
                  <a:schemeClr val="tx2"/>
                </a:solidFill>
              </a:defRPr>
            </a:lvl1pPr>
          </a:lstStyle>
          <a:p>
            <a:r>
              <a:rPr lang="el-GR"/>
              <a:t>Κάντε κλικ για να επεξεργαστείτε τον τίτλο υποδείγματος</a:t>
            </a:r>
            <a:endParaRPr lang="en-US" dirty="0"/>
          </a:p>
        </p:txBody>
      </p:sp>
      <p:sp>
        <p:nvSpPr>
          <p:cNvPr id="3" name="Text Placeholder 2"/>
          <p:cNvSpPr>
            <a:spLocks noGrp="1"/>
          </p:cNvSpPr>
          <p:nvPr>
            <p:ph type="body" idx="1"/>
          </p:nvPr>
        </p:nvSpPr>
        <p:spPr>
          <a:xfrm>
            <a:off x="765025" y="4216328"/>
            <a:ext cx="9612971" cy="1143324"/>
          </a:xfrm>
        </p:spPr>
        <p:txBody>
          <a:bodyPr/>
          <a:lstStyle>
            <a:lvl1pPr marL="0" indent="0" algn="r">
              <a:lnSpc>
                <a:spcPct val="112000"/>
              </a:lnSpc>
              <a:spcBef>
                <a:spcPts val="0"/>
              </a:spcBef>
              <a:spcAft>
                <a:spcPts val="0"/>
              </a:spcAft>
              <a:buNone/>
              <a:defRPr sz="2400">
                <a:solidFill>
                  <a:schemeClr val="tx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l-GR"/>
              <a:t>Στυλ κειμένου υποδείγματος</a:t>
            </a:r>
          </a:p>
        </p:txBody>
      </p:sp>
      <p:sp>
        <p:nvSpPr>
          <p:cNvPr id="4" name="Date Placeholder 3"/>
          <p:cNvSpPr>
            <a:spLocks noGrp="1"/>
          </p:cNvSpPr>
          <p:nvPr>
            <p:ph type="dt" sz="half" idx="10"/>
          </p:nvPr>
        </p:nvSpPr>
        <p:spPr>
          <a:xfrm>
            <a:off x="738908" y="6453386"/>
            <a:ext cx="1622409" cy="404614"/>
          </a:xfrm>
        </p:spPr>
        <p:txBody>
          <a:bodyPr/>
          <a:lstStyle>
            <a:lvl1pPr>
              <a:defRPr>
                <a:solidFill>
                  <a:schemeClr val="tx2"/>
                </a:solidFill>
              </a:defRPr>
            </a:lvl1pPr>
          </a:lstStyle>
          <a:p>
            <a:fld id="{28EFD439-A1B6-4B5C-8D40-2A194BEC43BB}" type="datetimeFigureOut">
              <a:rPr lang="el-GR" smtClean="0"/>
              <a:pPr/>
              <a:t>24/6/2024</a:t>
            </a:fld>
            <a:endParaRPr lang="el-GR"/>
          </a:p>
        </p:txBody>
      </p:sp>
      <p:sp>
        <p:nvSpPr>
          <p:cNvPr id="5" name="Footer Placeholder 4"/>
          <p:cNvSpPr>
            <a:spLocks noGrp="1"/>
          </p:cNvSpPr>
          <p:nvPr>
            <p:ph type="ftr" sz="quarter" idx="11"/>
          </p:nvPr>
        </p:nvSpPr>
        <p:spPr>
          <a:xfrm>
            <a:off x="2584312" y="6453386"/>
            <a:ext cx="7023377" cy="404614"/>
          </a:xfrm>
        </p:spPr>
        <p:txBody>
          <a:bodyPr/>
          <a:lstStyle>
            <a:lvl1pPr algn="ctr">
              <a:defRPr>
                <a:solidFill>
                  <a:schemeClr val="tx2"/>
                </a:solidFill>
              </a:defRPr>
            </a:lvl1pPr>
          </a:lstStyle>
          <a:p>
            <a:endParaRPr lang="el-GR"/>
          </a:p>
        </p:txBody>
      </p:sp>
      <p:sp>
        <p:nvSpPr>
          <p:cNvPr id="6" name="Slide Number Placeholder 5"/>
          <p:cNvSpPr>
            <a:spLocks noGrp="1"/>
          </p:cNvSpPr>
          <p:nvPr>
            <p:ph type="sldNum" sz="quarter" idx="12"/>
          </p:nvPr>
        </p:nvSpPr>
        <p:spPr>
          <a:xfrm>
            <a:off x="9830683" y="6453386"/>
            <a:ext cx="1596292" cy="404614"/>
          </a:xfrm>
        </p:spPr>
        <p:txBody>
          <a:bodyPr/>
          <a:lstStyle>
            <a:lvl1pPr>
              <a:defRPr>
                <a:solidFill>
                  <a:schemeClr val="tx2"/>
                </a:solidFill>
              </a:defRPr>
            </a:lvl1pPr>
          </a:lstStyle>
          <a:p>
            <a:fld id="{066AD697-0617-49DC-9DDC-CE40FE1B7BE4}" type="slidenum">
              <a:rPr lang="el-GR" smtClean="0"/>
              <a:pPr/>
              <a:t>‹#›</a:t>
            </a:fld>
            <a:endParaRPr lang="el-GR"/>
          </a:p>
        </p:txBody>
      </p:sp>
      <p:sp>
        <p:nvSpPr>
          <p:cNvPr id="7" name="Freeform 6"/>
          <p:cNvSpPr/>
          <p:nvPr/>
        </p:nvSpPr>
        <p:spPr bwMode="auto">
          <a:xfrm>
            <a:off x="8151962" y="1685652"/>
            <a:ext cx="3275013" cy="4408488"/>
          </a:xfrm>
          <a:custGeom>
            <a:avLst/>
            <a:gdLst/>
            <a:ahLst/>
            <a:cxnLst/>
            <a:rect l="0" t="0" r="r" b="b"/>
            <a:pathLst>
              <a:path w="4125" h="5554">
                <a:moveTo>
                  <a:pt x="3614" y="0"/>
                </a:moveTo>
                <a:lnTo>
                  <a:pt x="4125" y="0"/>
                </a:lnTo>
                <a:lnTo>
                  <a:pt x="4125" y="5554"/>
                </a:lnTo>
                <a:lnTo>
                  <a:pt x="0" y="5554"/>
                </a:lnTo>
                <a:lnTo>
                  <a:pt x="0" y="5074"/>
                </a:lnTo>
                <a:lnTo>
                  <a:pt x="3614" y="5074"/>
                </a:lnTo>
                <a:lnTo>
                  <a:pt x="3614" y="0"/>
                </a:lnTo>
                <a:close/>
              </a:path>
            </a:pathLst>
          </a:custGeom>
          <a:solidFill>
            <a:schemeClr val="tx2"/>
          </a:solidFill>
          <a:ln w="0">
            <a:noFill/>
            <a:prstDash val="solid"/>
            <a:round/>
            <a:headEnd/>
            <a:tailEnd/>
          </a:ln>
        </p:spPr>
      </p:sp>
    </p:spTree>
    <p:extLst>
      <p:ext uri="{BB962C8B-B14F-4D97-AF65-F5344CB8AC3E}">
        <p14:creationId xmlns:p14="http://schemas.microsoft.com/office/powerpoint/2010/main" xmlns="" val="723567561"/>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Δύο περιεχόμενα">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2"/>
                </a:solidFill>
              </a:defRPr>
            </a:lvl1pPr>
          </a:lstStyle>
          <a:p>
            <a:r>
              <a:rPr lang="el-GR"/>
              <a:t>Κάντε κλικ για να επεξεργαστείτε τον τίτλο υποδείγματος</a:t>
            </a:r>
            <a:endParaRPr lang="en-US" dirty="0"/>
          </a:p>
        </p:txBody>
      </p:sp>
      <p:sp>
        <p:nvSpPr>
          <p:cNvPr id="3" name="Content Placeholder 2"/>
          <p:cNvSpPr>
            <a:spLocks noGrp="1"/>
          </p:cNvSpPr>
          <p:nvPr>
            <p:ph sz="half" idx="1"/>
          </p:nvPr>
        </p:nvSpPr>
        <p:spPr>
          <a:xfrm>
            <a:off x="1371600" y="2285999"/>
            <a:ext cx="4447786" cy="3581401"/>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el-GR"/>
              <a:t>Στυλ κειμένου υποδείγματος</a:t>
            </a:r>
          </a:p>
          <a:p>
            <a:pPr lvl="1"/>
            <a:r>
              <a:rPr lang="el-GR"/>
              <a:t>Δεύτερο επίπεδο</a:t>
            </a:r>
          </a:p>
          <a:p>
            <a:pPr lvl="2"/>
            <a:r>
              <a:rPr lang="el-GR"/>
              <a:t>Τρίτο επίπεδο</a:t>
            </a:r>
          </a:p>
          <a:p>
            <a:pPr lvl="3"/>
            <a:r>
              <a:rPr lang="el-GR"/>
              <a:t>Τέταρτο επίπεδο</a:t>
            </a:r>
          </a:p>
          <a:p>
            <a:pPr lvl="4"/>
            <a:r>
              <a:rPr lang="el-GR"/>
              <a:t>Πέμπτο επίπεδο</a:t>
            </a:r>
            <a:endParaRPr lang="en-US" dirty="0"/>
          </a:p>
        </p:txBody>
      </p:sp>
      <p:sp>
        <p:nvSpPr>
          <p:cNvPr id="4" name="Content Placeholder 3"/>
          <p:cNvSpPr>
            <a:spLocks noGrp="1"/>
          </p:cNvSpPr>
          <p:nvPr>
            <p:ph sz="half" idx="2"/>
          </p:nvPr>
        </p:nvSpPr>
        <p:spPr>
          <a:xfrm>
            <a:off x="6525403" y="2285999"/>
            <a:ext cx="4447786" cy="3581401"/>
          </a:xfrm>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l-GR"/>
              <a:t>Στυλ κειμένου υποδείγματος</a:t>
            </a:r>
          </a:p>
          <a:p>
            <a:pPr lvl="1"/>
            <a:r>
              <a:rPr lang="el-GR"/>
              <a:t>Δεύτερο επίπεδο</a:t>
            </a:r>
          </a:p>
          <a:p>
            <a:pPr lvl="2"/>
            <a:r>
              <a:rPr lang="el-GR"/>
              <a:t>Τρίτο επίπεδο</a:t>
            </a:r>
          </a:p>
          <a:p>
            <a:pPr lvl="3"/>
            <a:r>
              <a:rPr lang="el-GR"/>
              <a:t>Τέταρτο επίπεδο</a:t>
            </a:r>
          </a:p>
          <a:p>
            <a:pPr lvl="4"/>
            <a:r>
              <a:rPr lang="el-GR"/>
              <a:t>Πέμπτο επίπεδο</a:t>
            </a:r>
            <a:endParaRPr lang="en-US" dirty="0"/>
          </a:p>
        </p:txBody>
      </p:sp>
      <p:sp>
        <p:nvSpPr>
          <p:cNvPr id="5" name="Date Placeholder 4"/>
          <p:cNvSpPr>
            <a:spLocks noGrp="1"/>
          </p:cNvSpPr>
          <p:nvPr>
            <p:ph type="dt" sz="half" idx="10"/>
          </p:nvPr>
        </p:nvSpPr>
        <p:spPr/>
        <p:txBody>
          <a:bodyPr/>
          <a:lstStyle/>
          <a:p>
            <a:fld id="{28EFD439-A1B6-4B5C-8D40-2A194BEC43BB}" type="datetimeFigureOut">
              <a:rPr lang="el-GR" smtClean="0"/>
              <a:pPr/>
              <a:t>24/6/2024</a:t>
            </a:fld>
            <a:endParaRPr lang="el-GR"/>
          </a:p>
        </p:txBody>
      </p:sp>
      <p:sp>
        <p:nvSpPr>
          <p:cNvPr id="6" name="Footer Placeholder 5"/>
          <p:cNvSpPr>
            <a:spLocks noGrp="1"/>
          </p:cNvSpPr>
          <p:nvPr>
            <p:ph type="ftr" sz="quarter" idx="11"/>
          </p:nvPr>
        </p:nvSpPr>
        <p:spPr/>
        <p:txBody>
          <a:bodyPr/>
          <a:lstStyle/>
          <a:p>
            <a:endParaRPr lang="el-GR"/>
          </a:p>
        </p:txBody>
      </p:sp>
      <p:sp>
        <p:nvSpPr>
          <p:cNvPr id="7" name="Slide Number Placeholder 6"/>
          <p:cNvSpPr>
            <a:spLocks noGrp="1"/>
          </p:cNvSpPr>
          <p:nvPr>
            <p:ph type="sldNum" sz="quarter" idx="12"/>
          </p:nvPr>
        </p:nvSpPr>
        <p:spPr/>
        <p:txBody>
          <a:bodyPr/>
          <a:lstStyle/>
          <a:p>
            <a:fld id="{066AD697-0617-49DC-9DDC-CE40FE1B7BE4}" type="slidenum">
              <a:rPr lang="el-GR" smtClean="0"/>
              <a:pPr/>
              <a:t>‹#›</a:t>
            </a:fld>
            <a:endParaRPr lang="el-GR"/>
          </a:p>
        </p:txBody>
      </p:sp>
    </p:spTree>
    <p:extLst>
      <p:ext uri="{BB962C8B-B14F-4D97-AF65-F5344CB8AC3E}">
        <p14:creationId xmlns:p14="http://schemas.microsoft.com/office/powerpoint/2010/main" xmlns="" val="5334736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Σύγκριση">
    <p:spTree>
      <p:nvGrpSpPr>
        <p:cNvPr id="1" name=""/>
        <p:cNvGrpSpPr/>
        <p:nvPr/>
      </p:nvGrpSpPr>
      <p:grpSpPr>
        <a:xfrm>
          <a:off x="0" y="0"/>
          <a:ext cx="0" cy="0"/>
          <a:chOff x="0" y="0"/>
          <a:chExt cx="0" cy="0"/>
        </a:xfrm>
      </p:grpSpPr>
      <p:sp>
        <p:nvSpPr>
          <p:cNvPr id="2" name="Title 1"/>
          <p:cNvSpPr>
            <a:spLocks noGrp="1"/>
          </p:cNvSpPr>
          <p:nvPr>
            <p:ph type="title"/>
          </p:nvPr>
        </p:nvSpPr>
        <p:spPr>
          <a:xfrm>
            <a:off x="1371600" y="685800"/>
            <a:ext cx="9601200" cy="1485900"/>
          </a:xfrm>
        </p:spPr>
        <p:txBody>
          <a:bodyPr/>
          <a:lstStyle>
            <a:lvl1pPr>
              <a:defRPr>
                <a:solidFill>
                  <a:schemeClr val="tx2"/>
                </a:solidFill>
              </a:defRPr>
            </a:lvl1pPr>
          </a:lstStyle>
          <a:p>
            <a:r>
              <a:rPr lang="el-GR"/>
              <a:t>Κάντε κλικ για να επεξεργαστείτε τον τίτλο υποδείγματος</a:t>
            </a:r>
            <a:endParaRPr lang="en-US" dirty="0"/>
          </a:p>
        </p:txBody>
      </p:sp>
      <p:sp>
        <p:nvSpPr>
          <p:cNvPr id="3" name="Text Placeholder 2"/>
          <p:cNvSpPr>
            <a:spLocks noGrp="1"/>
          </p:cNvSpPr>
          <p:nvPr>
            <p:ph type="body" idx="1"/>
          </p:nvPr>
        </p:nvSpPr>
        <p:spPr>
          <a:xfrm>
            <a:off x="1371600" y="2340864"/>
            <a:ext cx="4443984" cy="823912"/>
          </a:xfrm>
        </p:spPr>
        <p:txBody>
          <a:bodyPr anchor="b">
            <a:noAutofit/>
          </a:bodyPr>
          <a:lstStyle>
            <a:lvl1pPr marL="0" indent="0">
              <a:lnSpc>
                <a:spcPct val="84000"/>
              </a:lnSpc>
              <a:spcBef>
                <a:spcPts val="0"/>
              </a:spcBef>
              <a:spcAft>
                <a:spcPts val="0"/>
              </a:spcAft>
              <a:buNone/>
              <a:defRPr sz="3000" b="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a:t>Στυλ κειμένου υποδείγματος</a:t>
            </a:r>
          </a:p>
        </p:txBody>
      </p:sp>
      <p:sp>
        <p:nvSpPr>
          <p:cNvPr id="4" name="Content Placeholder 3"/>
          <p:cNvSpPr>
            <a:spLocks noGrp="1"/>
          </p:cNvSpPr>
          <p:nvPr>
            <p:ph sz="half" idx="2"/>
          </p:nvPr>
        </p:nvSpPr>
        <p:spPr>
          <a:xfrm>
            <a:off x="1371600" y="3305207"/>
            <a:ext cx="4443984" cy="2562193"/>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el-GR"/>
              <a:t>Στυλ κειμένου υποδείγματος</a:t>
            </a:r>
          </a:p>
          <a:p>
            <a:pPr lvl="1"/>
            <a:r>
              <a:rPr lang="el-GR"/>
              <a:t>Δεύτερο επίπεδο</a:t>
            </a:r>
          </a:p>
          <a:p>
            <a:pPr lvl="2"/>
            <a:r>
              <a:rPr lang="el-GR"/>
              <a:t>Τρίτο επίπεδο</a:t>
            </a:r>
          </a:p>
          <a:p>
            <a:pPr lvl="3"/>
            <a:r>
              <a:rPr lang="el-GR"/>
              <a:t>Τέταρτο επίπεδο</a:t>
            </a:r>
          </a:p>
          <a:p>
            <a:pPr lvl="4"/>
            <a:r>
              <a:rPr lang="el-GR"/>
              <a:t>Πέμπτο επίπεδο</a:t>
            </a:r>
            <a:endParaRPr lang="en-US" dirty="0"/>
          </a:p>
        </p:txBody>
      </p:sp>
      <p:sp>
        <p:nvSpPr>
          <p:cNvPr id="5" name="Text Placeholder 4"/>
          <p:cNvSpPr>
            <a:spLocks noGrp="1"/>
          </p:cNvSpPr>
          <p:nvPr>
            <p:ph type="body" sz="quarter" idx="3"/>
          </p:nvPr>
        </p:nvSpPr>
        <p:spPr>
          <a:xfrm>
            <a:off x="6525014" y="2340864"/>
            <a:ext cx="4443984" cy="823912"/>
          </a:xfrm>
        </p:spPr>
        <p:txBody>
          <a:bodyPr anchor="b">
            <a:noAutofit/>
          </a:bodyPr>
          <a:lstStyle>
            <a:lvl1pPr marL="0" indent="0">
              <a:lnSpc>
                <a:spcPct val="84000"/>
              </a:lnSpc>
              <a:spcBef>
                <a:spcPts val="0"/>
              </a:spcBef>
              <a:spcAft>
                <a:spcPts val="0"/>
              </a:spcAft>
              <a:buNone/>
              <a:defRPr sz="3000" b="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a:t>Στυλ κειμένου υποδείγματος</a:t>
            </a:r>
          </a:p>
        </p:txBody>
      </p:sp>
      <p:sp>
        <p:nvSpPr>
          <p:cNvPr id="6" name="Content Placeholder 5"/>
          <p:cNvSpPr>
            <a:spLocks noGrp="1"/>
          </p:cNvSpPr>
          <p:nvPr>
            <p:ph sz="quarter" idx="4"/>
          </p:nvPr>
        </p:nvSpPr>
        <p:spPr>
          <a:xfrm>
            <a:off x="6525014" y="3305207"/>
            <a:ext cx="4443984" cy="2562193"/>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el-GR"/>
              <a:t>Στυλ κειμένου υποδείγματος</a:t>
            </a:r>
          </a:p>
          <a:p>
            <a:pPr lvl="1"/>
            <a:r>
              <a:rPr lang="el-GR"/>
              <a:t>Δεύτερο επίπεδο</a:t>
            </a:r>
          </a:p>
          <a:p>
            <a:pPr lvl="2"/>
            <a:r>
              <a:rPr lang="el-GR"/>
              <a:t>Τρίτο επίπεδο</a:t>
            </a:r>
          </a:p>
          <a:p>
            <a:pPr lvl="3"/>
            <a:r>
              <a:rPr lang="el-GR"/>
              <a:t>Τέταρτο επίπεδο</a:t>
            </a:r>
          </a:p>
          <a:p>
            <a:pPr lvl="4"/>
            <a:r>
              <a:rPr lang="el-GR"/>
              <a:t>Πέμπτο επίπεδο</a:t>
            </a:r>
            <a:endParaRPr lang="en-US" dirty="0"/>
          </a:p>
        </p:txBody>
      </p:sp>
      <p:sp>
        <p:nvSpPr>
          <p:cNvPr id="7" name="Date Placeholder 6"/>
          <p:cNvSpPr>
            <a:spLocks noGrp="1"/>
          </p:cNvSpPr>
          <p:nvPr>
            <p:ph type="dt" sz="half" idx="10"/>
          </p:nvPr>
        </p:nvSpPr>
        <p:spPr/>
        <p:txBody>
          <a:bodyPr/>
          <a:lstStyle/>
          <a:p>
            <a:fld id="{28EFD439-A1B6-4B5C-8D40-2A194BEC43BB}" type="datetimeFigureOut">
              <a:rPr lang="el-GR" smtClean="0"/>
              <a:pPr/>
              <a:t>24/6/2024</a:t>
            </a:fld>
            <a:endParaRPr lang="el-GR"/>
          </a:p>
        </p:txBody>
      </p:sp>
      <p:sp>
        <p:nvSpPr>
          <p:cNvPr id="8" name="Footer Placeholder 7"/>
          <p:cNvSpPr>
            <a:spLocks noGrp="1"/>
          </p:cNvSpPr>
          <p:nvPr>
            <p:ph type="ftr" sz="quarter" idx="11"/>
          </p:nvPr>
        </p:nvSpPr>
        <p:spPr/>
        <p:txBody>
          <a:bodyPr/>
          <a:lstStyle/>
          <a:p>
            <a:endParaRPr lang="el-GR"/>
          </a:p>
        </p:txBody>
      </p:sp>
      <p:sp>
        <p:nvSpPr>
          <p:cNvPr id="9" name="Slide Number Placeholder 8"/>
          <p:cNvSpPr>
            <a:spLocks noGrp="1"/>
          </p:cNvSpPr>
          <p:nvPr>
            <p:ph type="sldNum" sz="quarter" idx="12"/>
          </p:nvPr>
        </p:nvSpPr>
        <p:spPr/>
        <p:txBody>
          <a:bodyPr/>
          <a:lstStyle/>
          <a:p>
            <a:fld id="{066AD697-0617-49DC-9DDC-CE40FE1B7BE4}" type="slidenum">
              <a:rPr lang="el-GR" smtClean="0"/>
              <a:pPr/>
              <a:t>‹#›</a:t>
            </a:fld>
            <a:endParaRPr lang="el-GR"/>
          </a:p>
        </p:txBody>
      </p:sp>
    </p:spTree>
    <p:extLst>
      <p:ext uri="{BB962C8B-B14F-4D97-AF65-F5344CB8AC3E}">
        <p14:creationId xmlns:p14="http://schemas.microsoft.com/office/powerpoint/2010/main" xmlns="" val="392116725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Μόνο τίτλο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a:t>Κάντε κλικ για να επεξεργαστείτε τον τίτλο υποδείγματος</a:t>
            </a:r>
            <a:endParaRPr lang="en-US" dirty="0"/>
          </a:p>
        </p:txBody>
      </p:sp>
      <p:sp>
        <p:nvSpPr>
          <p:cNvPr id="3" name="Date Placeholder 2"/>
          <p:cNvSpPr>
            <a:spLocks noGrp="1"/>
          </p:cNvSpPr>
          <p:nvPr>
            <p:ph type="dt" sz="half" idx="10"/>
          </p:nvPr>
        </p:nvSpPr>
        <p:spPr/>
        <p:txBody>
          <a:bodyPr/>
          <a:lstStyle/>
          <a:p>
            <a:fld id="{28EFD439-A1B6-4B5C-8D40-2A194BEC43BB}" type="datetimeFigureOut">
              <a:rPr lang="el-GR" smtClean="0"/>
              <a:pPr/>
              <a:t>24/6/2024</a:t>
            </a:fld>
            <a:endParaRPr lang="el-GR"/>
          </a:p>
        </p:txBody>
      </p:sp>
      <p:sp>
        <p:nvSpPr>
          <p:cNvPr id="4" name="Footer Placeholder 3"/>
          <p:cNvSpPr>
            <a:spLocks noGrp="1"/>
          </p:cNvSpPr>
          <p:nvPr>
            <p:ph type="ftr" sz="quarter" idx="11"/>
          </p:nvPr>
        </p:nvSpPr>
        <p:spPr/>
        <p:txBody>
          <a:bodyPr/>
          <a:lstStyle/>
          <a:p>
            <a:endParaRPr lang="el-GR"/>
          </a:p>
        </p:txBody>
      </p:sp>
      <p:sp>
        <p:nvSpPr>
          <p:cNvPr id="5" name="Slide Number Placeholder 4"/>
          <p:cNvSpPr>
            <a:spLocks noGrp="1"/>
          </p:cNvSpPr>
          <p:nvPr>
            <p:ph type="sldNum" sz="quarter" idx="12"/>
          </p:nvPr>
        </p:nvSpPr>
        <p:spPr/>
        <p:txBody>
          <a:bodyPr/>
          <a:lstStyle/>
          <a:p>
            <a:fld id="{066AD697-0617-49DC-9DDC-CE40FE1B7BE4}" type="slidenum">
              <a:rPr lang="el-GR" smtClean="0"/>
              <a:pPr/>
              <a:t>‹#›</a:t>
            </a:fld>
            <a:endParaRPr lang="el-GR"/>
          </a:p>
        </p:txBody>
      </p:sp>
    </p:spTree>
    <p:extLst>
      <p:ext uri="{BB962C8B-B14F-4D97-AF65-F5344CB8AC3E}">
        <p14:creationId xmlns:p14="http://schemas.microsoft.com/office/powerpoint/2010/main" xmlns="" val="230663052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Κενό">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8EFD439-A1B6-4B5C-8D40-2A194BEC43BB}" type="datetimeFigureOut">
              <a:rPr lang="el-GR" smtClean="0"/>
              <a:pPr/>
              <a:t>24/6/2024</a:t>
            </a:fld>
            <a:endParaRPr lang="el-GR"/>
          </a:p>
        </p:txBody>
      </p:sp>
      <p:sp>
        <p:nvSpPr>
          <p:cNvPr id="3" name="Footer Placeholder 2"/>
          <p:cNvSpPr>
            <a:spLocks noGrp="1"/>
          </p:cNvSpPr>
          <p:nvPr>
            <p:ph type="ftr" sz="quarter" idx="11"/>
          </p:nvPr>
        </p:nvSpPr>
        <p:spPr/>
        <p:txBody>
          <a:bodyPr/>
          <a:lstStyle/>
          <a:p>
            <a:endParaRPr lang="el-GR"/>
          </a:p>
        </p:txBody>
      </p:sp>
      <p:sp>
        <p:nvSpPr>
          <p:cNvPr id="4" name="Slide Number Placeholder 3"/>
          <p:cNvSpPr>
            <a:spLocks noGrp="1"/>
          </p:cNvSpPr>
          <p:nvPr>
            <p:ph type="sldNum" sz="quarter" idx="12"/>
          </p:nvPr>
        </p:nvSpPr>
        <p:spPr/>
        <p:txBody>
          <a:bodyPr/>
          <a:lstStyle/>
          <a:p>
            <a:fld id="{066AD697-0617-49DC-9DDC-CE40FE1B7BE4}" type="slidenum">
              <a:rPr lang="el-GR" smtClean="0"/>
              <a:pPr/>
              <a:t>‹#›</a:t>
            </a:fld>
            <a:endParaRPr lang="el-GR"/>
          </a:p>
        </p:txBody>
      </p:sp>
    </p:spTree>
    <p:extLst>
      <p:ext uri="{BB962C8B-B14F-4D97-AF65-F5344CB8AC3E}">
        <p14:creationId xmlns:p14="http://schemas.microsoft.com/office/powerpoint/2010/main" xmlns="" val="401822866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Περιεχόμενο με λεζάντα">
    <p:spTree>
      <p:nvGrpSpPr>
        <p:cNvPr id="1" name=""/>
        <p:cNvGrpSpPr/>
        <p:nvPr/>
      </p:nvGrpSpPr>
      <p:grpSpPr>
        <a:xfrm>
          <a:off x="0" y="0"/>
          <a:ext cx="0" cy="0"/>
          <a:chOff x="0" y="0"/>
          <a:chExt cx="0" cy="0"/>
        </a:xfrm>
      </p:grpSpPr>
      <p:sp>
        <p:nvSpPr>
          <p:cNvPr id="8" name="Rectangle 7"/>
          <p:cNvSpPr/>
          <p:nvPr/>
        </p:nvSpPr>
        <p:spPr>
          <a:xfrm>
            <a:off x="0" y="376"/>
            <a:ext cx="5303520" cy="685762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723900" y="685800"/>
            <a:ext cx="3855720" cy="2157884"/>
          </a:xfrm>
        </p:spPr>
        <p:txBody>
          <a:bodyPr anchor="t">
            <a:noAutofit/>
          </a:bodyPr>
          <a:lstStyle>
            <a:lvl1pPr>
              <a:lnSpc>
                <a:spcPct val="84000"/>
              </a:lnSpc>
              <a:defRPr sz="4800" baseline="0">
                <a:solidFill>
                  <a:schemeClr val="tx2"/>
                </a:solidFill>
              </a:defRPr>
            </a:lvl1pPr>
          </a:lstStyle>
          <a:p>
            <a:r>
              <a:rPr lang="el-GR"/>
              <a:t>Κάντε κλικ για να επεξεργαστείτε τον τίτλο υποδείγματος</a:t>
            </a:r>
            <a:endParaRPr lang="en-US" dirty="0"/>
          </a:p>
        </p:txBody>
      </p:sp>
      <p:sp>
        <p:nvSpPr>
          <p:cNvPr id="3" name="Content Placeholder 2"/>
          <p:cNvSpPr>
            <a:spLocks noGrp="1"/>
          </p:cNvSpPr>
          <p:nvPr>
            <p:ph idx="1"/>
          </p:nvPr>
        </p:nvSpPr>
        <p:spPr>
          <a:xfrm>
            <a:off x="6256020" y="685801"/>
            <a:ext cx="5212080" cy="5175250"/>
          </a:xfrm>
        </p:spPr>
        <p:txBody>
          <a:bodyPr/>
          <a:lstStyle>
            <a:lvl1pPr>
              <a:defRPr sz="2000"/>
            </a:lvl1pPr>
            <a:lvl2pPr>
              <a:defRPr sz="2000"/>
            </a:lvl2pPr>
            <a:lvl3pPr>
              <a:defRPr sz="1800"/>
            </a:lvl3pPr>
            <a:lvl4pPr>
              <a:defRPr sz="1800"/>
            </a:lvl4pPr>
            <a:lvl5pPr>
              <a:defRPr sz="1600"/>
            </a:lvl5pPr>
            <a:lvl6pPr>
              <a:defRPr sz="1600"/>
            </a:lvl6pPr>
            <a:lvl7pPr>
              <a:defRPr sz="1600"/>
            </a:lvl7pPr>
            <a:lvl8pPr>
              <a:defRPr sz="1600"/>
            </a:lvl8pPr>
            <a:lvl9pPr>
              <a:defRPr sz="1600"/>
            </a:lvl9pPr>
          </a:lstStyle>
          <a:p>
            <a:pPr lvl="0"/>
            <a:r>
              <a:rPr lang="el-GR"/>
              <a:t>Στυλ κειμένου υποδείγματος</a:t>
            </a:r>
          </a:p>
          <a:p>
            <a:pPr lvl="1"/>
            <a:r>
              <a:rPr lang="el-GR"/>
              <a:t>Δεύτερο επίπεδο</a:t>
            </a:r>
          </a:p>
          <a:p>
            <a:pPr lvl="2"/>
            <a:r>
              <a:rPr lang="el-GR"/>
              <a:t>Τρίτο επίπεδο</a:t>
            </a:r>
          </a:p>
          <a:p>
            <a:pPr lvl="3"/>
            <a:r>
              <a:rPr lang="el-GR"/>
              <a:t>Τέταρτο επίπεδο</a:t>
            </a:r>
          </a:p>
          <a:p>
            <a:pPr lvl="4"/>
            <a:r>
              <a:rPr lang="el-GR"/>
              <a:t>Πέμπτο επίπεδο</a:t>
            </a:r>
            <a:endParaRPr lang="en-US" dirty="0"/>
          </a:p>
        </p:txBody>
      </p:sp>
      <p:sp>
        <p:nvSpPr>
          <p:cNvPr id="4" name="Text Placeholder 3"/>
          <p:cNvSpPr>
            <a:spLocks noGrp="1"/>
          </p:cNvSpPr>
          <p:nvPr>
            <p:ph type="body" sz="half" idx="2"/>
          </p:nvPr>
        </p:nvSpPr>
        <p:spPr>
          <a:xfrm>
            <a:off x="723900" y="2856344"/>
            <a:ext cx="3855720" cy="3011056"/>
          </a:xfrm>
        </p:spPr>
        <p:txBody>
          <a:bodyPr/>
          <a:lstStyle>
            <a:lvl1pPr marL="0" indent="0">
              <a:lnSpc>
                <a:spcPct val="113000"/>
              </a:lnSpc>
              <a:spcBef>
                <a:spcPts val="0"/>
              </a:spcBef>
              <a:spcAft>
                <a:spcPts val="1500"/>
              </a:spcAft>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l-GR"/>
              <a:t>Στυλ κειμένου υποδείγματος</a:t>
            </a:r>
          </a:p>
        </p:txBody>
      </p:sp>
      <p:sp>
        <p:nvSpPr>
          <p:cNvPr id="5" name="Date Placeholder 4"/>
          <p:cNvSpPr>
            <a:spLocks noGrp="1"/>
          </p:cNvSpPr>
          <p:nvPr>
            <p:ph type="dt" sz="half" idx="10"/>
          </p:nvPr>
        </p:nvSpPr>
        <p:spPr>
          <a:xfrm>
            <a:off x="723900" y="6453386"/>
            <a:ext cx="1204572" cy="404614"/>
          </a:xfrm>
        </p:spPr>
        <p:txBody>
          <a:bodyPr/>
          <a:lstStyle>
            <a:lvl1pPr>
              <a:defRPr>
                <a:solidFill>
                  <a:schemeClr val="tx2"/>
                </a:solidFill>
              </a:defRPr>
            </a:lvl1pPr>
          </a:lstStyle>
          <a:p>
            <a:fld id="{28EFD439-A1B6-4B5C-8D40-2A194BEC43BB}" type="datetimeFigureOut">
              <a:rPr lang="el-GR" smtClean="0"/>
              <a:pPr/>
              <a:t>24/6/2024</a:t>
            </a:fld>
            <a:endParaRPr lang="el-GR"/>
          </a:p>
        </p:txBody>
      </p:sp>
      <p:sp>
        <p:nvSpPr>
          <p:cNvPr id="6" name="Footer Placeholder 5"/>
          <p:cNvSpPr>
            <a:spLocks noGrp="1"/>
          </p:cNvSpPr>
          <p:nvPr>
            <p:ph type="ftr" sz="quarter" idx="11"/>
          </p:nvPr>
        </p:nvSpPr>
        <p:spPr>
          <a:xfrm>
            <a:off x="2205945" y="6453386"/>
            <a:ext cx="2373675" cy="404614"/>
          </a:xfrm>
        </p:spPr>
        <p:txBody>
          <a:bodyPr/>
          <a:lstStyle>
            <a:lvl1pPr>
              <a:defRPr>
                <a:solidFill>
                  <a:schemeClr val="tx2"/>
                </a:solidFill>
              </a:defRPr>
            </a:lvl1pPr>
          </a:lstStyle>
          <a:p>
            <a:endParaRPr lang="el-GR"/>
          </a:p>
        </p:txBody>
      </p:sp>
      <p:sp>
        <p:nvSpPr>
          <p:cNvPr id="7" name="Slide Number Placeholder 6"/>
          <p:cNvSpPr>
            <a:spLocks noGrp="1"/>
          </p:cNvSpPr>
          <p:nvPr>
            <p:ph type="sldNum" sz="quarter" idx="12"/>
          </p:nvPr>
        </p:nvSpPr>
        <p:spPr>
          <a:xfrm>
            <a:off x="9883140" y="6453386"/>
            <a:ext cx="1596292" cy="404614"/>
          </a:xfrm>
        </p:spPr>
        <p:txBody>
          <a:bodyPr/>
          <a:lstStyle>
            <a:lvl1pPr>
              <a:defRPr>
                <a:solidFill>
                  <a:schemeClr val="tx2"/>
                </a:solidFill>
              </a:defRPr>
            </a:lvl1pPr>
          </a:lstStyle>
          <a:p>
            <a:fld id="{066AD697-0617-49DC-9DDC-CE40FE1B7BE4}" type="slidenum">
              <a:rPr lang="el-GR" smtClean="0"/>
              <a:pPr/>
              <a:t>‹#›</a:t>
            </a:fld>
            <a:endParaRPr lang="el-GR"/>
          </a:p>
        </p:txBody>
      </p:sp>
      <p:sp>
        <p:nvSpPr>
          <p:cNvPr id="9" name="Rectangle 8"/>
          <p:cNvSpPr/>
          <p:nvPr/>
        </p:nvSpPr>
        <p:spPr>
          <a:xfrm>
            <a:off x="5303520" y="376"/>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xmlns="" val="389376151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Εικόνα με λεζάντα">
    <p:spTree>
      <p:nvGrpSpPr>
        <p:cNvPr id="1" name=""/>
        <p:cNvGrpSpPr/>
        <p:nvPr/>
      </p:nvGrpSpPr>
      <p:grpSpPr>
        <a:xfrm>
          <a:off x="0" y="0"/>
          <a:ext cx="0" cy="0"/>
          <a:chOff x="0" y="0"/>
          <a:chExt cx="0" cy="0"/>
        </a:xfrm>
      </p:grpSpPr>
      <p:sp>
        <p:nvSpPr>
          <p:cNvPr id="8" name="Rectangle 7"/>
          <p:cNvSpPr/>
          <p:nvPr/>
        </p:nvSpPr>
        <p:spPr>
          <a:xfrm>
            <a:off x="0" y="376"/>
            <a:ext cx="5303520" cy="685762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723900" y="685800"/>
            <a:ext cx="3855720" cy="2157884"/>
          </a:xfrm>
        </p:spPr>
        <p:txBody>
          <a:bodyPr anchor="t">
            <a:normAutofit/>
          </a:bodyPr>
          <a:lstStyle>
            <a:lvl1pPr>
              <a:lnSpc>
                <a:spcPct val="84000"/>
              </a:lnSpc>
              <a:defRPr sz="4800" baseline="0"/>
            </a:lvl1pPr>
          </a:lstStyle>
          <a:p>
            <a:r>
              <a:rPr lang="el-GR"/>
              <a:t>Κάντε κλικ για να επεξεργαστείτε τον τίτλο υποδείγματος</a:t>
            </a:r>
            <a:endParaRPr lang="en-US" dirty="0"/>
          </a:p>
        </p:txBody>
      </p:sp>
      <p:sp>
        <p:nvSpPr>
          <p:cNvPr id="3" name="Picture Placeholder 2"/>
          <p:cNvSpPr>
            <a:spLocks noGrp="1" noChangeAspect="1"/>
          </p:cNvSpPr>
          <p:nvPr>
            <p:ph type="pic" idx="1"/>
          </p:nvPr>
        </p:nvSpPr>
        <p:spPr>
          <a:xfrm>
            <a:off x="5532120" y="0"/>
            <a:ext cx="6659880" cy="6857999"/>
          </a:xfrm>
        </p:spPr>
        <p:txBody>
          <a:bodyPr anchor="t">
            <a:normAutofit/>
          </a:bodyPr>
          <a:lstStyle>
            <a:lvl1pPr marL="0" indent="0">
              <a:buNone/>
              <a:defRPr sz="2000"/>
            </a:lvl1pPr>
            <a:lvl2pPr marL="457200" indent="0">
              <a:buNone/>
              <a:defRPr sz="2000"/>
            </a:lvl2pPr>
            <a:lvl3pPr marL="914400" indent="0">
              <a:buNone/>
              <a:defRPr sz="20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l-GR"/>
              <a:t>Κάντε κλικ στο εικονίδιο για να προσθέσετε εικόνα</a:t>
            </a:r>
            <a:endParaRPr lang="en-US" dirty="0"/>
          </a:p>
        </p:txBody>
      </p:sp>
      <p:sp>
        <p:nvSpPr>
          <p:cNvPr id="4" name="Text Placeholder 3"/>
          <p:cNvSpPr>
            <a:spLocks noGrp="1"/>
          </p:cNvSpPr>
          <p:nvPr>
            <p:ph type="body" sz="half" idx="2"/>
          </p:nvPr>
        </p:nvSpPr>
        <p:spPr>
          <a:xfrm>
            <a:off x="723900" y="2855968"/>
            <a:ext cx="3855720" cy="3011432"/>
          </a:xfrm>
        </p:spPr>
        <p:txBody>
          <a:bodyPr/>
          <a:lstStyle>
            <a:lvl1pPr marL="0" indent="0">
              <a:lnSpc>
                <a:spcPct val="113000"/>
              </a:lnSpc>
              <a:spcBef>
                <a:spcPts val="0"/>
              </a:spcBef>
              <a:spcAft>
                <a:spcPts val="1500"/>
              </a:spcAft>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l-GR"/>
              <a:t>Στυλ κειμένου υποδείγματος</a:t>
            </a:r>
          </a:p>
        </p:txBody>
      </p:sp>
      <p:sp>
        <p:nvSpPr>
          <p:cNvPr id="5" name="Date Placeholder 4"/>
          <p:cNvSpPr>
            <a:spLocks noGrp="1"/>
          </p:cNvSpPr>
          <p:nvPr>
            <p:ph type="dt" sz="half" idx="10"/>
          </p:nvPr>
        </p:nvSpPr>
        <p:spPr>
          <a:xfrm>
            <a:off x="723900" y="6453386"/>
            <a:ext cx="1204572" cy="404614"/>
          </a:xfrm>
        </p:spPr>
        <p:txBody>
          <a:bodyPr/>
          <a:lstStyle>
            <a:lvl1pPr>
              <a:defRPr>
                <a:solidFill>
                  <a:schemeClr val="tx2"/>
                </a:solidFill>
              </a:defRPr>
            </a:lvl1pPr>
          </a:lstStyle>
          <a:p>
            <a:fld id="{28EFD439-A1B6-4B5C-8D40-2A194BEC43BB}" type="datetimeFigureOut">
              <a:rPr lang="el-GR" smtClean="0"/>
              <a:pPr/>
              <a:t>24/6/2024</a:t>
            </a:fld>
            <a:endParaRPr lang="el-GR"/>
          </a:p>
        </p:txBody>
      </p:sp>
      <p:sp>
        <p:nvSpPr>
          <p:cNvPr id="6" name="Footer Placeholder 5"/>
          <p:cNvSpPr>
            <a:spLocks noGrp="1"/>
          </p:cNvSpPr>
          <p:nvPr>
            <p:ph type="ftr" sz="quarter" idx="11"/>
          </p:nvPr>
        </p:nvSpPr>
        <p:spPr>
          <a:xfrm>
            <a:off x="2205945" y="6453386"/>
            <a:ext cx="2373675" cy="404614"/>
          </a:xfrm>
        </p:spPr>
        <p:txBody>
          <a:bodyPr/>
          <a:lstStyle>
            <a:lvl1pPr>
              <a:defRPr>
                <a:solidFill>
                  <a:schemeClr val="tx2"/>
                </a:solidFill>
              </a:defRPr>
            </a:lvl1pPr>
          </a:lstStyle>
          <a:p>
            <a:endParaRPr lang="el-GR"/>
          </a:p>
        </p:txBody>
      </p:sp>
      <p:sp>
        <p:nvSpPr>
          <p:cNvPr id="7" name="Slide Number Placeholder 6"/>
          <p:cNvSpPr>
            <a:spLocks noGrp="1"/>
          </p:cNvSpPr>
          <p:nvPr>
            <p:ph type="sldNum" sz="quarter" idx="12"/>
          </p:nvPr>
        </p:nvSpPr>
        <p:spPr>
          <a:xfrm>
            <a:off x="9883140" y="6453386"/>
            <a:ext cx="1596292" cy="404614"/>
          </a:xfrm>
        </p:spPr>
        <p:txBody>
          <a:bodyPr/>
          <a:lstStyle>
            <a:lvl1pPr>
              <a:defRPr>
                <a:solidFill>
                  <a:schemeClr val="tx2"/>
                </a:solidFill>
              </a:defRPr>
            </a:lvl1pPr>
          </a:lstStyle>
          <a:p>
            <a:fld id="{066AD697-0617-49DC-9DDC-CE40FE1B7BE4}" type="slidenum">
              <a:rPr lang="el-GR" smtClean="0"/>
              <a:pPr/>
              <a:t>‹#›</a:t>
            </a:fld>
            <a:endParaRPr lang="el-GR"/>
          </a:p>
        </p:txBody>
      </p:sp>
      <p:sp>
        <p:nvSpPr>
          <p:cNvPr id="9" name="Rectangle 8"/>
          <p:cNvSpPr/>
          <p:nvPr/>
        </p:nvSpPr>
        <p:spPr>
          <a:xfrm>
            <a:off x="5303520" y="376"/>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xmlns="" val="240407272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371600" y="685800"/>
            <a:ext cx="9601200" cy="1485900"/>
          </a:xfrm>
          <a:prstGeom prst="rect">
            <a:avLst/>
          </a:prstGeom>
        </p:spPr>
        <p:txBody>
          <a:bodyPr vert="horz" lIns="91440" tIns="45720" rIns="91440" bIns="45720" rtlCol="0" anchor="t">
            <a:normAutofit/>
          </a:bodyPr>
          <a:lstStyle/>
          <a:p>
            <a:r>
              <a:rPr lang="el-GR"/>
              <a:t>Κάντε κλικ για να επεξεργαστείτε τον τίτλο υποδείγματος</a:t>
            </a:r>
            <a:endParaRPr lang="en-US" dirty="0"/>
          </a:p>
        </p:txBody>
      </p:sp>
      <p:sp>
        <p:nvSpPr>
          <p:cNvPr id="3" name="Text Placeholder 2"/>
          <p:cNvSpPr>
            <a:spLocks noGrp="1"/>
          </p:cNvSpPr>
          <p:nvPr>
            <p:ph type="body" idx="1"/>
          </p:nvPr>
        </p:nvSpPr>
        <p:spPr>
          <a:xfrm>
            <a:off x="1371600" y="2286000"/>
            <a:ext cx="9601200" cy="3581400"/>
          </a:xfrm>
          <a:prstGeom prst="rect">
            <a:avLst/>
          </a:prstGeom>
        </p:spPr>
        <p:txBody>
          <a:bodyPr vert="horz" lIns="91440" tIns="45720" rIns="91440" bIns="45720" rtlCol="0">
            <a:normAutofit/>
          </a:bodyPr>
          <a:lstStyle/>
          <a:p>
            <a:pPr lvl="0"/>
            <a:r>
              <a:rPr lang="el-GR"/>
              <a:t>Στυλ κειμένου υποδείγματος</a:t>
            </a:r>
          </a:p>
          <a:p>
            <a:pPr lvl="1"/>
            <a:r>
              <a:rPr lang="el-GR"/>
              <a:t>Δεύτερο επίπεδο</a:t>
            </a:r>
          </a:p>
          <a:p>
            <a:pPr lvl="2"/>
            <a:r>
              <a:rPr lang="el-GR"/>
              <a:t>Τρίτο επίπεδο</a:t>
            </a:r>
          </a:p>
          <a:p>
            <a:pPr lvl="3"/>
            <a:r>
              <a:rPr lang="el-GR"/>
              <a:t>Τέταρτο επίπεδο</a:t>
            </a:r>
          </a:p>
          <a:p>
            <a:pPr lvl="4"/>
            <a:r>
              <a:rPr lang="el-GR"/>
              <a:t>Πέμπτο επίπεδο</a:t>
            </a:r>
            <a:endParaRPr lang="en-US" dirty="0"/>
          </a:p>
        </p:txBody>
      </p:sp>
      <p:sp>
        <p:nvSpPr>
          <p:cNvPr id="4" name="Date Placeholder 3"/>
          <p:cNvSpPr>
            <a:spLocks noGrp="1"/>
          </p:cNvSpPr>
          <p:nvPr>
            <p:ph type="dt" sz="half" idx="2"/>
          </p:nvPr>
        </p:nvSpPr>
        <p:spPr>
          <a:xfrm>
            <a:off x="1390650" y="6453386"/>
            <a:ext cx="1204572" cy="404614"/>
          </a:xfrm>
          <a:prstGeom prst="rect">
            <a:avLst/>
          </a:prstGeom>
        </p:spPr>
        <p:txBody>
          <a:bodyPr vert="horz" lIns="91440" tIns="45720" rIns="91440" bIns="45720" rtlCol="0" anchor="ctr"/>
          <a:lstStyle>
            <a:lvl1pPr algn="l">
              <a:defRPr sz="1200" baseline="0">
                <a:solidFill>
                  <a:schemeClr val="tx2"/>
                </a:solidFill>
              </a:defRPr>
            </a:lvl1pPr>
          </a:lstStyle>
          <a:p>
            <a:fld id="{28EFD439-A1B6-4B5C-8D40-2A194BEC43BB}" type="datetimeFigureOut">
              <a:rPr lang="el-GR" smtClean="0"/>
              <a:pPr/>
              <a:t>24/6/2024</a:t>
            </a:fld>
            <a:endParaRPr lang="el-GR"/>
          </a:p>
        </p:txBody>
      </p:sp>
      <p:sp>
        <p:nvSpPr>
          <p:cNvPr id="5" name="Footer Placeholder 4"/>
          <p:cNvSpPr>
            <a:spLocks noGrp="1"/>
          </p:cNvSpPr>
          <p:nvPr>
            <p:ph type="ftr" sz="quarter" idx="3"/>
          </p:nvPr>
        </p:nvSpPr>
        <p:spPr>
          <a:xfrm>
            <a:off x="2893564" y="6453386"/>
            <a:ext cx="6280830" cy="404614"/>
          </a:xfrm>
          <a:prstGeom prst="rect">
            <a:avLst/>
          </a:prstGeom>
        </p:spPr>
        <p:txBody>
          <a:bodyPr vert="horz" lIns="91440" tIns="45720" rIns="91440" bIns="45720" rtlCol="0" anchor="ctr"/>
          <a:lstStyle>
            <a:lvl1pPr algn="l">
              <a:defRPr sz="1200" baseline="0">
                <a:solidFill>
                  <a:schemeClr val="tx2"/>
                </a:solidFill>
              </a:defRPr>
            </a:lvl1pPr>
          </a:lstStyle>
          <a:p>
            <a:endParaRPr lang="el-GR"/>
          </a:p>
        </p:txBody>
      </p:sp>
      <p:sp>
        <p:nvSpPr>
          <p:cNvPr id="6" name="Slide Number Placeholder 5"/>
          <p:cNvSpPr>
            <a:spLocks noGrp="1"/>
          </p:cNvSpPr>
          <p:nvPr>
            <p:ph type="sldNum" sz="quarter" idx="4"/>
          </p:nvPr>
        </p:nvSpPr>
        <p:spPr>
          <a:xfrm>
            <a:off x="9472736" y="6453386"/>
            <a:ext cx="1596292" cy="404614"/>
          </a:xfrm>
          <a:prstGeom prst="rect">
            <a:avLst/>
          </a:prstGeom>
        </p:spPr>
        <p:txBody>
          <a:bodyPr vert="horz" lIns="91440" tIns="45720" rIns="91440" bIns="45720" rtlCol="0" anchor="ctr"/>
          <a:lstStyle>
            <a:lvl1pPr algn="r">
              <a:defRPr sz="1200" baseline="0">
                <a:solidFill>
                  <a:schemeClr val="tx2"/>
                </a:solidFill>
              </a:defRPr>
            </a:lvl1pPr>
          </a:lstStyle>
          <a:p>
            <a:fld id="{066AD697-0617-49DC-9DDC-CE40FE1B7BE4}" type="slidenum">
              <a:rPr lang="el-GR" smtClean="0"/>
              <a:pPr/>
              <a:t>‹#›</a:t>
            </a:fld>
            <a:endParaRPr lang="el-GR"/>
          </a:p>
        </p:txBody>
      </p:sp>
      <p:sp>
        <p:nvSpPr>
          <p:cNvPr id="9" name="Rectangle 8"/>
          <p:cNvSpPr/>
          <p:nvPr/>
        </p:nvSpPr>
        <p:spPr>
          <a:xfrm>
            <a:off x="478095" y="376"/>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xmlns="" val="12433372"/>
      </p:ext>
    </p:extLst>
  </p:cSld>
  <p:clrMap bg1="lt1" tx1="dk1" bg2="lt2" tx2="dk2" accent1="accent1" accent2="accent2" accent3="accent3" accent4="accent4" accent5="accent5" accent6="accent6" hlink="hlink" folHlink="folHlink"/>
  <p:sldLayoutIdLst>
    <p:sldLayoutId id="2147483715" r:id="rId1"/>
    <p:sldLayoutId id="2147483716" r:id="rId2"/>
    <p:sldLayoutId id="2147483717" r:id="rId3"/>
    <p:sldLayoutId id="2147483718" r:id="rId4"/>
    <p:sldLayoutId id="2147483719" r:id="rId5"/>
    <p:sldLayoutId id="2147483720" r:id="rId6"/>
    <p:sldLayoutId id="2147483721" r:id="rId7"/>
    <p:sldLayoutId id="2147483722" r:id="rId8"/>
    <p:sldLayoutId id="2147483723" r:id="rId9"/>
    <p:sldLayoutId id="2147483724" r:id="rId10"/>
    <p:sldLayoutId id="2147483725" r:id="rId11"/>
  </p:sldLayoutIdLst>
  <p:txStyles>
    <p:titleStyle>
      <a:lvl1pPr algn="l" defTabSz="914400" rtl="0" eaLnBrk="1" latinLnBrk="0" hangingPunct="1">
        <a:lnSpc>
          <a:spcPct val="89000"/>
        </a:lnSpc>
        <a:spcBef>
          <a:spcPct val="0"/>
        </a:spcBef>
        <a:buNone/>
        <a:defRPr sz="4400" kern="1200" baseline="0">
          <a:solidFill>
            <a:schemeClr val="tx2"/>
          </a:solidFill>
          <a:latin typeface="+mj-lt"/>
          <a:ea typeface="+mj-ea"/>
          <a:cs typeface="+mj-cs"/>
        </a:defRPr>
      </a:lvl1pPr>
    </p:titleStyle>
    <p:bodyStyle>
      <a:lvl1pPr marL="384048" indent="-384048" algn="l" defTabSz="914400" rtl="0" eaLnBrk="1" latinLnBrk="0" hangingPunct="1">
        <a:lnSpc>
          <a:spcPct val="94000"/>
        </a:lnSpc>
        <a:spcBef>
          <a:spcPts val="1000"/>
        </a:spcBef>
        <a:spcAft>
          <a:spcPts val="200"/>
        </a:spcAft>
        <a:buFont typeface="Franklin Gothic Book" panose="020B0503020102020204" pitchFamily="34" charset="0"/>
        <a:buChar char="■"/>
        <a:defRPr sz="2000" kern="1200" baseline="0">
          <a:solidFill>
            <a:schemeClr val="tx2"/>
          </a:solidFill>
          <a:latin typeface="+mn-lt"/>
          <a:ea typeface="+mn-ea"/>
          <a:cs typeface="+mn-cs"/>
        </a:defRPr>
      </a:lvl1pPr>
      <a:lvl2pPr marL="9144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2000" i="1" kern="1200" baseline="0">
          <a:solidFill>
            <a:schemeClr val="tx2"/>
          </a:solidFill>
          <a:latin typeface="+mn-lt"/>
          <a:ea typeface="+mn-ea"/>
          <a:cs typeface="+mn-cs"/>
        </a:defRPr>
      </a:lvl2pPr>
      <a:lvl3pPr marL="13716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800" kern="1200" baseline="0">
          <a:solidFill>
            <a:schemeClr val="tx2"/>
          </a:solidFill>
          <a:latin typeface="+mn-lt"/>
          <a:ea typeface="+mn-ea"/>
          <a:cs typeface="+mn-cs"/>
        </a:defRPr>
      </a:lvl3pPr>
      <a:lvl4pPr marL="18288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800" i="1" kern="1200" baseline="0">
          <a:solidFill>
            <a:schemeClr val="tx2"/>
          </a:solidFill>
          <a:latin typeface="+mn-lt"/>
          <a:ea typeface="+mn-ea"/>
          <a:cs typeface="+mn-cs"/>
        </a:defRPr>
      </a:lvl4pPr>
      <a:lvl5pPr marL="22860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kern="1200" baseline="0">
          <a:solidFill>
            <a:schemeClr val="tx2"/>
          </a:solidFill>
          <a:latin typeface="+mn-lt"/>
          <a:ea typeface="+mn-ea"/>
          <a:cs typeface="+mn-cs"/>
        </a:defRPr>
      </a:lvl5pPr>
      <a:lvl6pPr marL="27432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i="1" kern="1200" baseline="0">
          <a:solidFill>
            <a:schemeClr val="tx2"/>
          </a:solidFill>
          <a:latin typeface="+mn-lt"/>
          <a:ea typeface="+mn-ea"/>
          <a:cs typeface="+mn-cs"/>
        </a:defRPr>
      </a:lvl6pPr>
      <a:lvl7pPr marL="32004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7pPr>
      <a:lvl8pPr marL="36576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i="1" kern="1200" baseline="0">
          <a:solidFill>
            <a:schemeClr val="tx2"/>
          </a:solidFill>
          <a:latin typeface="+mn-lt"/>
          <a:ea typeface="+mn-ea"/>
          <a:cs typeface="+mn-cs"/>
        </a:defRPr>
      </a:lvl8pPr>
      <a:lvl9pPr marL="41148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xmlns="">
        <p15:guide id="3" orient="horz" pos="1368">
          <p15:clr>
            <a:srgbClr val="F26B43"/>
          </p15:clr>
        </p15:guide>
        <p15:guide id="4" orient="horz" pos="1440">
          <p15:clr>
            <a:srgbClr val="F26B43"/>
          </p15:clr>
        </p15:guide>
        <p15:guide id="6" orient="horz" pos="3696">
          <p15:clr>
            <a:srgbClr val="F26B43"/>
          </p15:clr>
        </p15:guide>
        <p15:guide id="7" orient="horz" pos="432">
          <p15:clr>
            <a:srgbClr val="F26B43"/>
          </p15:clr>
        </p15:guide>
        <p15:guide id="8" orient="horz" pos="1512">
          <p15:clr>
            <a:srgbClr val="F26B43"/>
          </p15:clr>
        </p15:guide>
        <p15:guide id="9" pos="6912">
          <p15:clr>
            <a:srgbClr val="F26B43"/>
          </p15:clr>
        </p15:guide>
        <p15:guide id="10" pos="936">
          <p15:clr>
            <a:srgbClr val="F26B43"/>
          </p15:clr>
        </p15:guide>
        <p15:guide id="11" pos="864">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2.png"/><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image" Target="../media/image3.jpeg"/></Relationships>
</file>

<file path=ppt/slides/_rels/slide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2.png"/><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image" Target="../media/image3.jpeg"/></Relationships>
</file>

<file path=ppt/slides/_rels/slide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2.png"/><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image" Target="../media/image3.jpeg"/></Relationships>
</file>

<file path=ppt/slides/_rels/slide9.xml.rels><?xml version="1.0" encoding="UTF-8" standalone="yes"?>
<Relationships xmlns="http://schemas.openxmlformats.org/package/2006/relationships"><Relationship Id="rId8" Type="http://schemas.openxmlformats.org/officeDocument/2006/relationships/image" Target="../media/image6.jpeg"/><Relationship Id="rId3" Type="http://schemas.openxmlformats.org/officeDocument/2006/relationships/hyperlink" Target="https://www.google.com/earth/" TargetMode="External"/><Relationship Id="rId7" Type="http://schemas.openxmlformats.org/officeDocument/2006/relationships/image" Target="../media/image3.jpeg"/><Relationship Id="rId2" Type="http://schemas.openxmlformats.org/officeDocument/2006/relationships/hyperlink" Target="https://www.esrl.noaa.gov/gmd/grad/solcalc/" TargetMode="External"/><Relationship Id="rId1" Type="http://schemas.openxmlformats.org/officeDocument/2006/relationships/slideLayout" Target="../slideLayouts/slideLayout2.xml"/><Relationship Id="rId6" Type="http://schemas.openxmlformats.org/officeDocument/2006/relationships/image" Target="../media/image1.jpeg"/><Relationship Id="rId5" Type="http://schemas.openxmlformats.org/officeDocument/2006/relationships/image" Target="../media/image2.png"/><Relationship Id="rId4" Type="http://schemas.openxmlformats.org/officeDocument/2006/relationships/hyperlink" Target="https://www.daftlogic.com/projects-google-maps-distance-calculator.htm" TargetMode="External"/><Relationship Id="rId9" Type="http://schemas.openxmlformats.org/officeDocument/2006/relationships/image" Target="../media/image7.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ctrTitle"/>
          </p:nvPr>
        </p:nvSpPr>
        <p:spPr>
          <a:xfrm>
            <a:off x="1796143" y="3101215"/>
            <a:ext cx="8266550" cy="1200329"/>
          </a:xfrm>
        </p:spPr>
        <p:txBody>
          <a:bodyPr>
            <a:normAutofit fontScale="90000"/>
          </a:bodyPr>
          <a:lstStyle/>
          <a:p>
            <a:pPr algn="ctr"/>
            <a:r>
              <a:rPr lang="el-GR" sz="4400" i="1" dirty="0"/>
              <a:t/>
            </a:r>
            <a:br>
              <a:rPr lang="el-GR" sz="4400" i="1" dirty="0"/>
            </a:br>
            <a:r>
              <a:rPr lang="el-GR" sz="4400" i="1" dirty="0"/>
              <a:t/>
            </a:r>
            <a:br>
              <a:rPr lang="el-GR" sz="4400" i="1" dirty="0"/>
            </a:br>
            <a:r>
              <a:rPr lang="el-GR" sz="4400" i="1" dirty="0"/>
              <a:t/>
            </a:r>
            <a:br>
              <a:rPr lang="el-GR" sz="4400" i="1" dirty="0"/>
            </a:br>
            <a:r>
              <a:rPr lang="el-GR" sz="4400" i="1" dirty="0"/>
              <a:t/>
            </a:r>
            <a:br>
              <a:rPr lang="el-GR" sz="4400" i="1" dirty="0"/>
            </a:br>
            <a:r>
              <a:rPr lang="en-US" sz="4400" i="1" dirty="0"/>
              <a:t/>
            </a:r>
            <a:br>
              <a:rPr lang="en-US" sz="4400" i="1" dirty="0"/>
            </a:br>
            <a:r>
              <a:rPr lang="en-US" sz="4400" i="1" dirty="0"/>
              <a:t/>
            </a:r>
            <a:br>
              <a:rPr lang="en-US" sz="4400" i="1" dirty="0"/>
            </a:br>
            <a:r>
              <a:rPr lang="en" sz="4400" dirty="0" smtClean="0">
                <a:latin typeface="Algerian" panose="04020705040A02060702" pitchFamily="82" charset="0"/>
              </a:rPr>
              <a:t>THE EXPERIMENT OF ERATOSTHENES</a:t>
            </a:r>
            <a:endParaRPr lang="el-GR" sz="4400" dirty="0"/>
          </a:p>
        </p:txBody>
      </p:sp>
      <p:sp>
        <p:nvSpPr>
          <p:cNvPr id="3" name="Υπότιτλος 2"/>
          <p:cNvSpPr>
            <a:spLocks noGrp="1"/>
          </p:cNvSpPr>
          <p:nvPr>
            <p:ph type="subTitle" idx="1"/>
          </p:nvPr>
        </p:nvSpPr>
        <p:spPr>
          <a:xfrm>
            <a:off x="1030308" y="4027040"/>
            <a:ext cx="9144000" cy="1655762"/>
          </a:xfrm>
        </p:spPr>
        <p:txBody>
          <a:bodyPr>
            <a:normAutofit lnSpcReduction="10000"/>
          </a:bodyPr>
          <a:lstStyle/>
          <a:p>
            <a:endParaRPr lang="el-GR" dirty="0"/>
          </a:p>
          <a:p>
            <a:endParaRPr lang="el-GR" dirty="0"/>
          </a:p>
          <a:p>
            <a:endParaRPr lang="el-GR" dirty="0"/>
          </a:p>
          <a:p>
            <a:r>
              <a:rPr lang="en" smtClean="0"/>
              <a:t>Creator: Vasilios Papadopoulos</a:t>
            </a:r>
            <a:endParaRPr lang="el-GR" dirty="0"/>
          </a:p>
          <a:p>
            <a:endParaRPr lang="el-GR" dirty="0"/>
          </a:p>
        </p:txBody>
      </p:sp>
      <p:sp>
        <p:nvSpPr>
          <p:cNvPr id="4" name="Ορθογώνιο 3"/>
          <p:cNvSpPr/>
          <p:nvPr/>
        </p:nvSpPr>
        <p:spPr>
          <a:xfrm>
            <a:off x="467932" y="891272"/>
            <a:ext cx="11256135" cy="1200329"/>
          </a:xfrm>
          <a:prstGeom prst="rect">
            <a:avLst/>
          </a:prstGeom>
        </p:spPr>
        <p:txBody>
          <a:bodyPr wrap="square">
            <a:spAutoFit/>
          </a:bodyPr>
          <a:lstStyle/>
          <a:p>
            <a:pPr algn="ctr">
              <a:spcAft>
                <a:spcPts val="0"/>
              </a:spcAft>
            </a:pPr>
            <a:r>
              <a:rPr lang="en" dirty="0">
                <a:solidFill>
                  <a:schemeClr val="accent2">
                    <a:lumMod val="75000"/>
                  </a:schemeClr>
                </a:solidFill>
                <a:latin typeface="Comic Sans MS" panose="030F0702030302020204" pitchFamily="66" charset="0"/>
                <a:ea typeface="Calibri" panose="020F0502020204030204" pitchFamily="34" charset="0"/>
              </a:rPr>
              <a:t>ERASMUS +</a:t>
            </a:r>
          </a:p>
          <a:p>
            <a:pPr algn="ctr">
              <a:spcAft>
                <a:spcPts val="0"/>
              </a:spcAft>
            </a:pPr>
            <a:r>
              <a:rPr lang="en" dirty="0">
                <a:solidFill>
                  <a:schemeClr val="accent2">
                    <a:lumMod val="75000"/>
                  </a:schemeClr>
                </a:solidFill>
                <a:latin typeface="Comic Sans MS" panose="030F0702030302020204" pitchFamily="66" charset="0"/>
                <a:ea typeface="Calibri" panose="020F0502020204030204" pitchFamily="34" charset="0"/>
              </a:rPr>
              <a:t>2021-1-EL01-KA220-SCH-000027823 and title:</a:t>
            </a:r>
            <a:endParaRPr lang="en-US" dirty="0">
              <a:solidFill>
                <a:schemeClr val="accent2">
                  <a:lumMod val="75000"/>
                </a:schemeClr>
              </a:solidFill>
              <a:latin typeface="Comic Sans MS" panose="030F0702030302020204" pitchFamily="66" charset="0"/>
              <a:ea typeface="Calibri" panose="020F0502020204030204" pitchFamily="34" charset="0"/>
            </a:endParaRPr>
          </a:p>
          <a:p>
            <a:pPr algn="ctr">
              <a:spcAft>
                <a:spcPts val="0"/>
              </a:spcAft>
            </a:pPr>
            <a:r>
              <a:rPr lang="en" dirty="0">
                <a:solidFill>
                  <a:schemeClr val="accent2">
                    <a:lumMod val="75000"/>
                  </a:schemeClr>
                </a:solidFill>
                <a:latin typeface="Comic Sans MS" panose="030F0702030302020204" pitchFamily="66" charset="0"/>
                <a:ea typeface="Calibri" panose="020F0502020204030204" pitchFamily="34" charset="0"/>
                <a:cs typeface="Times New Roman" panose="02020603050405020304" pitchFamily="18" charset="0"/>
              </a:rPr>
              <a:t> </a:t>
            </a:r>
            <a:r>
              <a:rPr lang="en" dirty="0">
                <a:solidFill>
                  <a:schemeClr val="accent2">
                    <a:lumMod val="75000"/>
                  </a:schemeClr>
                </a:solidFill>
                <a:latin typeface="Comic Sans MS" panose="030F0702030302020204" pitchFamily="66" charset="0"/>
                <a:ea typeface="Calibri" panose="020F0502020204030204" pitchFamily="34" charset="0"/>
              </a:rPr>
              <a:t>« STEAM </a:t>
            </a:r>
            <a:r>
              <a:rPr lang="en" dirty="0">
                <a:solidFill>
                  <a:schemeClr val="accent2">
                    <a:lumMod val="75000"/>
                  </a:schemeClr>
                </a:solidFill>
                <a:latin typeface="Comic Sans MS" panose="030F0702030302020204" pitchFamily="66" charset="0"/>
                <a:ea typeface="Calibri" panose="020F0502020204030204" pitchFamily="34" charset="0"/>
                <a:cs typeface="Times New Roman" panose="02020603050405020304" pitchFamily="18" charset="0"/>
              </a:rPr>
              <a:t>&amp; </a:t>
            </a:r>
            <a:r>
              <a:rPr lang="en" dirty="0">
                <a:solidFill>
                  <a:schemeClr val="accent2">
                    <a:lumMod val="75000"/>
                  </a:schemeClr>
                </a:solidFill>
                <a:latin typeface="Comic Sans MS" panose="030F0702030302020204" pitchFamily="66" charset="0"/>
                <a:ea typeface="Calibri" panose="020F0502020204030204" pitchFamily="34" charset="0"/>
              </a:rPr>
              <a:t>Digital Skills : Search</a:t>
            </a:r>
            <a:endParaRPr lang="el-GR" dirty="0">
              <a:solidFill>
                <a:schemeClr val="accent2">
                  <a:lumMod val="75000"/>
                </a:schemeClr>
              </a:solidFill>
              <a:latin typeface="Comic Sans MS" panose="030F0702030302020204" pitchFamily="66" charset="0"/>
              <a:ea typeface="Calibri" panose="020F0502020204030204" pitchFamily="34" charset="0"/>
            </a:endParaRPr>
          </a:p>
          <a:p>
            <a:pPr algn="ctr">
              <a:spcAft>
                <a:spcPts val="0"/>
              </a:spcAft>
            </a:pPr>
            <a:r>
              <a:rPr lang="en" dirty="0">
                <a:solidFill>
                  <a:schemeClr val="accent2">
                    <a:lumMod val="75000"/>
                  </a:schemeClr>
                </a:solidFill>
                <a:latin typeface="Comic Sans MS" panose="030F0702030302020204" pitchFamily="66" charset="0"/>
                <a:ea typeface="Calibri" panose="020F0502020204030204" pitchFamily="34" charset="0"/>
              </a:rPr>
              <a:t>for the new </a:t>
            </a:r>
            <a:r>
              <a:rPr lang="en" dirty="0" err="1">
                <a:solidFill>
                  <a:schemeClr val="accent2">
                    <a:lumMod val="75000"/>
                  </a:schemeClr>
                </a:solidFill>
                <a:latin typeface="Comic Sans MS" panose="030F0702030302020204" pitchFamily="66" charset="0"/>
                <a:ea typeface="Calibri" panose="020F0502020204030204" pitchFamily="34" charset="0"/>
              </a:rPr>
              <a:t>Leonardo </a:t>
            </a:r>
            <a:r>
              <a:rPr lang="en" dirty="0">
                <a:solidFill>
                  <a:schemeClr val="accent2">
                    <a:lumMod val="75000"/>
                  </a:schemeClr>
                </a:solidFill>
                <a:latin typeface="Comic Sans MS" panose="030F0702030302020204" pitchFamily="66" charset="0"/>
                <a:ea typeface="Calibri" panose="020F0502020204030204" pitchFamily="34" charset="0"/>
              </a:rPr>
              <a:t>»</a:t>
            </a:r>
            <a:endParaRPr lang="el-GR" dirty="0">
              <a:solidFill>
                <a:schemeClr val="accent2">
                  <a:lumMod val="75000"/>
                </a:schemeClr>
              </a:solidFill>
              <a:effectLst/>
              <a:latin typeface="Comic Sans MS" panose="030F0702030302020204" pitchFamily="66" charset="0"/>
              <a:ea typeface="Times New Roman" panose="02020603050405020304" pitchFamily="18" charset="0"/>
            </a:endParaRPr>
          </a:p>
        </p:txBody>
      </p:sp>
      <p:pic>
        <p:nvPicPr>
          <p:cNvPr id="5" name="Εικόνα 4"/>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9948393" y="180163"/>
            <a:ext cx="1462221" cy="1422217"/>
          </a:xfrm>
          <a:prstGeom prst="rect">
            <a:avLst/>
          </a:prstGeom>
        </p:spPr>
      </p:pic>
      <p:pic>
        <p:nvPicPr>
          <p:cNvPr id="6" name="Εικόνα 5"/>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1030308" y="1061917"/>
            <a:ext cx="1811629" cy="2709983"/>
          </a:xfrm>
          <a:prstGeom prst="rect">
            <a:avLst/>
          </a:prstGeom>
        </p:spPr>
      </p:pic>
      <p:pic>
        <p:nvPicPr>
          <p:cNvPr id="7" name="Εικόνα 6"/>
          <p:cNvPicPr>
            <a:picLocks noChangeAspect="1"/>
          </p:cNvPicPr>
          <p:nvPr/>
        </p:nvPicPr>
        <p:blipFill>
          <a:blip r:embed="rId4">
            <a:extLst>
              <a:ext uri="{28A0092B-C50C-407E-A947-70E740481C1C}">
                <a14:useLocalDpi xmlns:a14="http://schemas.microsoft.com/office/drawing/2010/main" xmlns="" val="0"/>
              </a:ext>
            </a:extLst>
          </a:blip>
          <a:stretch>
            <a:fillRect/>
          </a:stretch>
        </p:blipFill>
        <p:spPr>
          <a:xfrm>
            <a:off x="8302578" y="4301544"/>
            <a:ext cx="2752725" cy="1392371"/>
          </a:xfrm>
          <a:prstGeom prst="rect">
            <a:avLst/>
          </a:prstGeom>
        </p:spPr>
      </p:pic>
    </p:spTree>
    <p:extLst>
      <p:ext uri="{BB962C8B-B14F-4D97-AF65-F5344CB8AC3E}">
        <p14:creationId xmlns:p14="http://schemas.microsoft.com/office/powerpoint/2010/main" xmlns="" val="291440719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892195" y="358362"/>
            <a:ext cx="8761413" cy="728480"/>
          </a:xfrm>
        </p:spPr>
        <p:txBody>
          <a:bodyPr>
            <a:normAutofit fontScale="90000"/>
          </a:bodyPr>
          <a:lstStyle/>
          <a:p>
            <a:r>
              <a:rPr lang="en" dirty="0" smtClean="0"/>
              <a:t>We pay attention to:</a:t>
            </a:r>
            <a:r>
              <a:rPr lang="el-GR" dirty="0" smtClean="0"/>
              <a:t/>
            </a:r>
            <a:br>
              <a:rPr lang="el-GR" dirty="0" smtClean="0"/>
            </a:br>
            <a:endParaRPr lang="el-GR" dirty="0"/>
          </a:p>
        </p:txBody>
      </p:sp>
      <p:sp>
        <p:nvSpPr>
          <p:cNvPr id="3" name="Θέση περιεχομένου 2"/>
          <p:cNvSpPr>
            <a:spLocks noGrp="1"/>
          </p:cNvSpPr>
          <p:nvPr>
            <p:ph idx="1"/>
          </p:nvPr>
        </p:nvSpPr>
        <p:spPr>
          <a:xfrm>
            <a:off x="923726" y="1306548"/>
            <a:ext cx="8761413" cy="3416300"/>
          </a:xfrm>
        </p:spPr>
        <p:txBody>
          <a:bodyPr>
            <a:normAutofit/>
          </a:bodyPr>
          <a:lstStyle/>
          <a:p>
            <a:pPr>
              <a:buNone/>
            </a:pPr>
            <a:r>
              <a:rPr lang="en" dirty="0" smtClean="0"/>
              <a:t>• The rod we will use must be straight.</a:t>
            </a:r>
          </a:p>
          <a:p>
            <a:pPr>
              <a:buNone/>
            </a:pPr>
            <a:r>
              <a:rPr lang="en" dirty="0" smtClean="0"/>
              <a:t>• The shadow should fall horizontally.</a:t>
            </a:r>
          </a:p>
          <a:p>
            <a:pPr>
              <a:buNone/>
            </a:pPr>
            <a:r>
              <a:rPr lang="en" dirty="0" smtClean="0"/>
              <a:t>• The length of the rod must be at least one meter.</a:t>
            </a:r>
          </a:p>
          <a:p>
            <a:pPr>
              <a:buNone/>
            </a:pPr>
            <a:r>
              <a:rPr lang="en" dirty="0" smtClean="0"/>
              <a:t>• The support of the rod must be stable and absolutely vertical.</a:t>
            </a:r>
          </a:p>
          <a:p>
            <a:pPr>
              <a:buNone/>
            </a:pPr>
            <a:r>
              <a:rPr lang="en" dirty="0" smtClean="0"/>
              <a:t>• Vertical support is checked with a spirit level or spirit level.</a:t>
            </a:r>
          </a:p>
          <a:p>
            <a:pPr>
              <a:buNone/>
            </a:pPr>
            <a:r>
              <a:rPr lang="en" dirty="0" smtClean="0"/>
              <a:t>• All of the above must contribute so that the rod leaves as distinct a shadow as possible.</a:t>
            </a:r>
          </a:p>
          <a:p>
            <a:pPr marL="0" indent="0" algn="just">
              <a:buNone/>
            </a:pPr>
            <a:endParaRPr lang="el-GR" dirty="0"/>
          </a:p>
        </p:txBody>
      </p:sp>
      <p:pic>
        <p:nvPicPr>
          <p:cNvPr id="4" name="Εικόνα 3"/>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9713285" y="2286561"/>
            <a:ext cx="1811629" cy="2563025"/>
          </a:xfrm>
          <a:prstGeom prst="rect">
            <a:avLst/>
          </a:prstGeom>
        </p:spPr>
      </p:pic>
      <p:pic>
        <p:nvPicPr>
          <p:cNvPr id="5" name="Εικόνα 4"/>
          <p:cNvPicPr>
            <a:picLocks noChangeAspect="1"/>
          </p:cNvPicPr>
          <p:nvPr/>
        </p:nvPicPr>
        <p:blipFill>
          <a:blip r:embed="rId3">
            <a:extLst>
              <a:ext uri="{28A0092B-C50C-407E-A947-70E740481C1C}">
                <a14:useLocalDpi xmlns:a14="http://schemas.microsoft.com/office/drawing/2010/main" xmlns="" val="0"/>
              </a:ext>
            </a:extLst>
          </a:blip>
          <a:stretch>
            <a:fillRect/>
          </a:stretch>
        </p:blipFill>
        <p:spPr>
          <a:xfrm>
            <a:off x="10062693" y="579079"/>
            <a:ext cx="1462221" cy="1625278"/>
          </a:xfrm>
          <a:prstGeom prst="rect">
            <a:avLst/>
          </a:prstGeom>
        </p:spPr>
      </p:pic>
      <p:pic>
        <p:nvPicPr>
          <p:cNvPr id="6" name="Εικόνα 5"/>
          <p:cNvPicPr>
            <a:picLocks noChangeAspect="1"/>
          </p:cNvPicPr>
          <p:nvPr/>
        </p:nvPicPr>
        <p:blipFill>
          <a:blip r:embed="rId4">
            <a:extLst>
              <a:ext uri="{28A0092B-C50C-407E-A947-70E740481C1C}">
                <a14:useLocalDpi xmlns:a14="http://schemas.microsoft.com/office/drawing/2010/main" xmlns="" val="0"/>
              </a:ext>
            </a:extLst>
          </a:blip>
          <a:stretch>
            <a:fillRect/>
          </a:stretch>
        </p:blipFill>
        <p:spPr>
          <a:xfrm>
            <a:off x="9242736" y="4995150"/>
            <a:ext cx="2752725" cy="1666875"/>
          </a:xfrm>
          <a:prstGeom prst="rect">
            <a:avLst/>
          </a:prstGeom>
        </p:spPr>
      </p:pic>
    </p:spTree>
    <p:extLst>
      <p:ext uri="{BB962C8B-B14F-4D97-AF65-F5344CB8AC3E}">
        <p14:creationId xmlns:p14="http://schemas.microsoft.com/office/powerpoint/2010/main" xmlns="" val="320430870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3673929" y="664322"/>
            <a:ext cx="7491689" cy="728480"/>
          </a:xfrm>
        </p:spPr>
        <p:txBody>
          <a:bodyPr>
            <a:normAutofit fontScale="90000"/>
          </a:bodyPr>
          <a:lstStyle/>
          <a:p>
            <a:r>
              <a:rPr lang="en" dirty="0" smtClean="0"/>
              <a:t>Eratosthenes</a:t>
            </a:r>
            <a:r>
              <a:rPr lang="el-GR" dirty="0" smtClean="0"/>
              <a:t/>
            </a:r>
            <a:br>
              <a:rPr lang="el-GR" dirty="0" smtClean="0"/>
            </a:br>
            <a:r>
              <a:rPr lang="el-GR" dirty="0" smtClean="0"/>
              <a:t/>
            </a:r>
            <a:br>
              <a:rPr lang="el-GR" dirty="0" smtClean="0"/>
            </a:br>
            <a:r>
              <a:rPr lang="el-GR" dirty="0" smtClean="0"/>
              <a:t/>
            </a:r>
            <a:br>
              <a:rPr lang="el-GR" dirty="0" smtClean="0"/>
            </a:br>
            <a:r>
              <a:rPr lang="en" dirty="0" smtClean="0"/>
              <a:t> </a:t>
            </a:r>
            <a:endParaRPr lang="el-GR" dirty="0"/>
          </a:p>
        </p:txBody>
      </p:sp>
      <p:sp>
        <p:nvSpPr>
          <p:cNvPr id="3" name="Θέση περιεχομένου 2"/>
          <p:cNvSpPr>
            <a:spLocks noGrp="1"/>
          </p:cNvSpPr>
          <p:nvPr>
            <p:ph idx="1"/>
          </p:nvPr>
        </p:nvSpPr>
        <p:spPr>
          <a:xfrm>
            <a:off x="677917" y="1608458"/>
            <a:ext cx="9002111" cy="4865914"/>
          </a:xfrm>
        </p:spPr>
        <p:txBody>
          <a:bodyPr>
            <a:normAutofit/>
          </a:bodyPr>
          <a:lstStyle/>
          <a:p>
            <a:pPr algn="just">
              <a:buNone/>
            </a:pPr>
            <a:r>
              <a:rPr lang="en" dirty="0" smtClean="0"/>
              <a:t>Eratosthenes of </a:t>
            </a:r>
            <a:r>
              <a:rPr lang="en" dirty="0" err="1" smtClean="0"/>
              <a:t>Cyrene </a:t>
            </a:r>
            <a:r>
              <a:rPr lang="en" dirty="0" smtClean="0"/>
              <a:t>(about 275-193 </a:t>
            </a:r>
            <a:r>
              <a:rPr lang="en" dirty="0" err="1" smtClean="0"/>
              <a:t>BC </a:t>
            </a:r>
            <a:r>
              <a:rPr lang="en" dirty="0" smtClean="0"/>
              <a:t>) is one of the most representative figures of Alexandria in the 3rd century. In his work (mathematics, literary criticism, philosophy, history, geography) the encyclopaedic and interdisciplinary character of Alexandrian science is reflected. In his treatise "On the Dimensions of the Earth" Eratosthenes presents for the first time an innovative method of calculating the Earth's circumference.</a:t>
            </a:r>
          </a:p>
          <a:p>
            <a:pPr>
              <a:buNone/>
            </a:pPr>
            <a:r>
              <a:rPr lang="en" dirty="0" smtClean="0"/>
              <a:t>The story takes place in Egypt, with King Ptolemy III the Benefactor, around the third century </a:t>
            </a:r>
            <a:r>
              <a:rPr lang="en" dirty="0" err="1" smtClean="0"/>
              <a:t>BC. </a:t>
            </a:r>
            <a:r>
              <a:rPr lang="en" dirty="0" smtClean="0"/>
              <a:t>Every year on June 21, in an Egyptian city called </a:t>
            </a:r>
            <a:r>
              <a:rPr lang="en" dirty="0" err="1" smtClean="0"/>
              <a:t>Syene </a:t>
            </a:r>
            <a:r>
              <a:rPr lang="en" dirty="0" smtClean="0"/>
              <a:t>, its inhabitants celebrated the arrival of summer. But beyond the celebration, the residents had discovered a remarkable fact: at noon on the day of the summer solstice (June 21), the Sun is reflected in the water of the well.</a:t>
            </a:r>
          </a:p>
          <a:p>
            <a:pPr algn="just"/>
            <a:endParaRPr lang="en-US" sz="2000" dirty="0"/>
          </a:p>
          <a:p>
            <a:pPr algn="just"/>
            <a:endParaRPr lang="en-US" dirty="0"/>
          </a:p>
          <a:p>
            <a:pPr algn="just"/>
            <a:endParaRPr lang="el-GR" sz="2000" dirty="0"/>
          </a:p>
        </p:txBody>
      </p:sp>
      <p:pic>
        <p:nvPicPr>
          <p:cNvPr id="4" name="Εικόνα 3"/>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9713285" y="1908923"/>
            <a:ext cx="1811629" cy="2638472"/>
          </a:xfrm>
          <a:prstGeom prst="rect">
            <a:avLst/>
          </a:prstGeom>
        </p:spPr>
      </p:pic>
      <p:pic>
        <p:nvPicPr>
          <p:cNvPr id="5" name="Εικόνα 4"/>
          <p:cNvPicPr>
            <a:picLocks noChangeAspect="1"/>
          </p:cNvPicPr>
          <p:nvPr/>
        </p:nvPicPr>
        <p:blipFill>
          <a:blip r:embed="rId3">
            <a:extLst>
              <a:ext uri="{28A0092B-C50C-407E-A947-70E740481C1C}">
                <a14:useLocalDpi xmlns:a14="http://schemas.microsoft.com/office/drawing/2010/main" xmlns="" val="0"/>
              </a:ext>
            </a:extLst>
          </a:blip>
          <a:stretch>
            <a:fillRect/>
          </a:stretch>
        </p:blipFill>
        <p:spPr>
          <a:xfrm>
            <a:off x="10062693" y="579079"/>
            <a:ext cx="1462221" cy="1244601"/>
          </a:xfrm>
          <a:prstGeom prst="rect">
            <a:avLst/>
          </a:prstGeom>
        </p:spPr>
      </p:pic>
      <p:pic>
        <p:nvPicPr>
          <p:cNvPr id="6" name="Εικόνα 5"/>
          <p:cNvPicPr>
            <a:picLocks noChangeAspect="1"/>
          </p:cNvPicPr>
          <p:nvPr/>
        </p:nvPicPr>
        <p:blipFill>
          <a:blip r:embed="rId4">
            <a:extLst>
              <a:ext uri="{28A0092B-C50C-407E-A947-70E740481C1C}">
                <a14:useLocalDpi xmlns:a14="http://schemas.microsoft.com/office/drawing/2010/main" xmlns="" val="0"/>
              </a:ext>
            </a:extLst>
          </a:blip>
          <a:stretch>
            <a:fillRect/>
          </a:stretch>
        </p:blipFill>
        <p:spPr>
          <a:xfrm>
            <a:off x="9242736" y="4823607"/>
            <a:ext cx="2752725" cy="1666875"/>
          </a:xfrm>
          <a:prstGeom prst="rect">
            <a:avLst/>
          </a:prstGeom>
        </p:spPr>
      </p:pic>
    </p:spTree>
    <p:extLst>
      <p:ext uri="{BB962C8B-B14F-4D97-AF65-F5344CB8AC3E}">
        <p14:creationId xmlns:p14="http://schemas.microsoft.com/office/powerpoint/2010/main" xmlns="" val="118814612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1953490" y="586658"/>
            <a:ext cx="7061307" cy="728480"/>
          </a:xfrm>
        </p:spPr>
        <p:txBody>
          <a:bodyPr>
            <a:normAutofit fontScale="90000"/>
          </a:bodyPr>
          <a:lstStyle/>
          <a:p>
            <a:r>
              <a:rPr lang="en" dirty="0" smtClean="0"/>
              <a:t>Experimental research method</a:t>
            </a:r>
            <a:endParaRPr lang="el-GR" dirty="0"/>
          </a:p>
        </p:txBody>
      </p:sp>
      <p:sp>
        <p:nvSpPr>
          <p:cNvPr id="3" name="Θέση περιεχομένου 2"/>
          <p:cNvSpPr>
            <a:spLocks noGrp="1"/>
          </p:cNvSpPr>
          <p:nvPr>
            <p:ph idx="1"/>
          </p:nvPr>
        </p:nvSpPr>
        <p:spPr>
          <a:xfrm>
            <a:off x="830169" y="1295627"/>
            <a:ext cx="8761413" cy="4653227"/>
          </a:xfrm>
        </p:spPr>
        <p:txBody>
          <a:bodyPr>
            <a:normAutofit/>
          </a:bodyPr>
          <a:lstStyle/>
          <a:p>
            <a:pPr algn="just"/>
            <a:r>
              <a:rPr lang="en" sz="2400" dirty="0" smtClean="0"/>
              <a:t>It accepts the assumption that the Earth is round (sphere).</a:t>
            </a:r>
          </a:p>
          <a:p>
            <a:pPr algn="just"/>
            <a:r>
              <a:rPr lang="en" sz="2400" dirty="0" smtClean="0"/>
              <a:t>He searches in the Library of Alexandria for the geographical and astronomical knowledge of the time, relevant to the problem that concerns him, together with the methods of obtaining them from the earlier scientists.</a:t>
            </a:r>
          </a:p>
          <a:p>
            <a:pPr algn="just"/>
            <a:r>
              <a:rPr lang="en" sz="2400" dirty="0" smtClean="0"/>
              <a:t>He recalls rudimentary knowledge of geometry as a connoisseur of "Euclid's Elements" and the works of his friend Archimedes.</a:t>
            </a:r>
          </a:p>
          <a:p>
            <a:pPr algn="just"/>
            <a:r>
              <a:rPr lang="en" sz="2400" dirty="0" smtClean="0"/>
              <a:t>He does not fail to inform King Ptolemy and convince him of how important the result of his venture would be for him as well.</a:t>
            </a:r>
            <a:r>
              <a:rPr lang="en" sz="1600" dirty="0" smtClean="0"/>
              <a:t> </a:t>
            </a:r>
          </a:p>
          <a:p>
            <a:pPr algn="just"/>
            <a:endParaRPr lang="el-GR" sz="1600" dirty="0" smtClean="0"/>
          </a:p>
          <a:p>
            <a:pPr algn="just"/>
            <a:endParaRPr lang="el-GR" sz="1600" i="1" dirty="0"/>
          </a:p>
        </p:txBody>
      </p:sp>
      <p:pic>
        <p:nvPicPr>
          <p:cNvPr id="4" name="Εικόνα 3"/>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9923260" y="2245458"/>
            <a:ext cx="1811629" cy="2604129"/>
          </a:xfrm>
          <a:prstGeom prst="rect">
            <a:avLst/>
          </a:prstGeom>
        </p:spPr>
      </p:pic>
      <p:pic>
        <p:nvPicPr>
          <p:cNvPr id="5" name="Εικόνα 4"/>
          <p:cNvPicPr>
            <a:picLocks noChangeAspect="1"/>
          </p:cNvPicPr>
          <p:nvPr/>
        </p:nvPicPr>
        <p:blipFill>
          <a:blip r:embed="rId3">
            <a:extLst>
              <a:ext uri="{28A0092B-C50C-407E-A947-70E740481C1C}">
                <a14:useLocalDpi xmlns:a14="http://schemas.microsoft.com/office/drawing/2010/main" xmlns="" val="0"/>
              </a:ext>
            </a:extLst>
          </a:blip>
          <a:stretch>
            <a:fillRect/>
          </a:stretch>
        </p:blipFill>
        <p:spPr>
          <a:xfrm>
            <a:off x="10062693" y="579079"/>
            <a:ext cx="1462221" cy="1429335"/>
          </a:xfrm>
          <a:prstGeom prst="rect">
            <a:avLst/>
          </a:prstGeom>
        </p:spPr>
      </p:pic>
      <p:pic>
        <p:nvPicPr>
          <p:cNvPr id="6" name="Εικόνα 5"/>
          <p:cNvPicPr>
            <a:picLocks noChangeAspect="1"/>
          </p:cNvPicPr>
          <p:nvPr/>
        </p:nvPicPr>
        <p:blipFill>
          <a:blip r:embed="rId4">
            <a:extLst>
              <a:ext uri="{28A0092B-C50C-407E-A947-70E740481C1C}">
                <a14:useLocalDpi xmlns:a14="http://schemas.microsoft.com/office/drawing/2010/main" xmlns="" val="0"/>
              </a:ext>
            </a:extLst>
          </a:blip>
          <a:stretch>
            <a:fillRect/>
          </a:stretch>
        </p:blipFill>
        <p:spPr>
          <a:xfrm>
            <a:off x="9281373" y="4960471"/>
            <a:ext cx="2752725" cy="1666875"/>
          </a:xfrm>
          <a:prstGeom prst="rect">
            <a:avLst/>
          </a:prstGeom>
        </p:spPr>
      </p:pic>
    </p:spTree>
    <p:extLst>
      <p:ext uri="{BB962C8B-B14F-4D97-AF65-F5344CB8AC3E}">
        <p14:creationId xmlns:p14="http://schemas.microsoft.com/office/powerpoint/2010/main" xmlns="" val="227700975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835203" y="280091"/>
            <a:ext cx="10268607" cy="728480"/>
          </a:xfrm>
        </p:spPr>
        <p:txBody>
          <a:bodyPr>
            <a:normAutofit fontScale="90000"/>
          </a:bodyPr>
          <a:lstStyle/>
          <a:p>
            <a:r>
              <a:rPr lang="en" dirty="0" smtClean="0"/>
              <a:t>Today, an observer</a:t>
            </a:r>
            <a:r>
              <a:rPr lang="el-GR" dirty="0" smtClean="0"/>
              <a:t/>
            </a:r>
            <a:br>
              <a:rPr lang="el-GR" dirty="0" smtClean="0"/>
            </a:br>
            <a:r>
              <a:rPr lang="en" dirty="0" smtClean="0"/>
              <a:t> </a:t>
            </a:r>
            <a:r>
              <a:rPr lang="el-GR" dirty="0" smtClean="0"/>
              <a:t/>
            </a:r>
            <a:br>
              <a:rPr lang="el-GR" dirty="0" smtClean="0"/>
            </a:br>
            <a:r>
              <a:rPr lang="en" sz="3600" dirty="0" smtClean="0"/>
              <a:t>located in Ecuador</a:t>
            </a:r>
            <a:r>
              <a:rPr lang="el-GR" sz="3600" dirty="0" smtClean="0"/>
              <a:t/>
            </a:r>
            <a:br>
              <a:rPr lang="el-GR" sz="3600" dirty="0" smtClean="0"/>
            </a:br>
            <a:r>
              <a:rPr lang="en" sz="3600" dirty="0" smtClean="0"/>
              <a:t> </a:t>
            </a:r>
            <a:r>
              <a:rPr lang="el-GR" sz="3600" dirty="0" smtClean="0"/>
              <a:t/>
            </a:r>
            <a:br>
              <a:rPr lang="el-GR" sz="3600" dirty="0" smtClean="0"/>
            </a:br>
            <a:r>
              <a:rPr lang="en" sz="3600" dirty="0" smtClean="0"/>
              <a:t>• </a:t>
            </a:r>
            <a:r>
              <a:rPr lang="en" sz="3100" dirty="0" smtClean="0"/>
              <a:t>will </a:t>
            </a:r>
            <a:r>
              <a:rPr lang="en" sz="3100" dirty="0" smtClean="0"/>
              <a:t>see the Polaris on the horizon line, </a:t>
            </a:r>
            <a:r>
              <a:rPr lang="el-GR" sz="3100" dirty="0" smtClean="0"/>
              <a:t/>
            </a:r>
            <a:br>
              <a:rPr lang="el-GR" sz="3100" dirty="0" smtClean="0"/>
            </a:br>
            <a:r>
              <a:rPr lang="en" sz="3100" dirty="0" smtClean="0"/>
              <a:t>• at a latitude of 45 degrees </a:t>
            </a:r>
            <a:r>
              <a:rPr lang="en" sz="3100" dirty="0" smtClean="0"/>
              <a:t> will </a:t>
            </a:r>
            <a:r>
              <a:rPr lang="en" sz="3100" dirty="0" smtClean="0"/>
              <a:t>see </a:t>
            </a:r>
            <a:r>
              <a:rPr lang="el-GR" sz="3100" dirty="0" smtClean="0"/>
              <a:t/>
            </a:r>
            <a:br>
              <a:rPr lang="el-GR" sz="3100" dirty="0" smtClean="0"/>
            </a:br>
            <a:r>
              <a:rPr lang="en" sz="3100" dirty="0" smtClean="0"/>
              <a:t>the Polaris 45 degrees above the horizon, </a:t>
            </a:r>
            <a:r>
              <a:rPr lang="el-GR" sz="3100" dirty="0" smtClean="0"/>
              <a:t/>
            </a:r>
            <a:br>
              <a:rPr lang="el-GR" sz="3100" dirty="0" smtClean="0"/>
            </a:br>
            <a:r>
              <a:rPr lang="en" sz="3100" dirty="0" smtClean="0"/>
              <a:t>• at the North Pole </a:t>
            </a:r>
            <a:r>
              <a:rPr lang="en" sz="3100" dirty="0" smtClean="0"/>
              <a:t>will </a:t>
            </a:r>
            <a:r>
              <a:rPr lang="en" sz="3100" dirty="0" smtClean="0"/>
              <a:t>see the Polaris </a:t>
            </a:r>
            <a:r>
              <a:rPr lang="el-GR" sz="3100" dirty="0" smtClean="0"/>
              <a:t/>
            </a:r>
            <a:br>
              <a:rPr lang="el-GR" sz="3100" dirty="0" smtClean="0"/>
            </a:br>
            <a:r>
              <a:rPr lang="en" sz="3100" dirty="0" smtClean="0"/>
              <a:t>directly above it </a:t>
            </a:r>
            <a:r>
              <a:rPr lang="el-GR" sz="3100" dirty="0" smtClean="0"/>
              <a:t/>
            </a:r>
            <a:br>
              <a:rPr lang="el-GR" sz="3100" dirty="0" smtClean="0"/>
            </a:br>
            <a:r>
              <a:rPr lang="en" sz="3100" dirty="0" smtClean="0"/>
              <a:t>• in the Southern Hemisphere region the Polaris star </a:t>
            </a:r>
            <a:r>
              <a:rPr lang="el-GR" sz="3100" dirty="0" smtClean="0"/>
              <a:t/>
            </a:r>
            <a:br>
              <a:rPr lang="el-GR" sz="3100" dirty="0" smtClean="0"/>
            </a:br>
            <a:r>
              <a:rPr lang="en" sz="3100" dirty="0" smtClean="0"/>
              <a:t>is never visible.</a:t>
            </a:r>
            <a:r>
              <a:rPr lang="el-GR" dirty="0" smtClean="0"/>
              <a:t/>
            </a:r>
            <a:br>
              <a:rPr lang="el-GR" dirty="0" smtClean="0"/>
            </a:br>
            <a:r>
              <a:rPr lang="en" dirty="0" smtClean="0"/>
              <a:t> </a:t>
            </a:r>
            <a:r>
              <a:rPr lang="el-GR" dirty="0" smtClean="0"/>
              <a:t/>
            </a:r>
            <a:br>
              <a:rPr lang="el-GR" dirty="0" smtClean="0"/>
            </a:br>
            <a:endParaRPr lang="el-GR" dirty="0"/>
          </a:p>
        </p:txBody>
      </p:sp>
      <p:pic>
        <p:nvPicPr>
          <p:cNvPr id="4" name="Εικόνα 3"/>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9887988" y="1971200"/>
            <a:ext cx="1811629" cy="2553453"/>
          </a:xfrm>
          <a:prstGeom prst="rect">
            <a:avLst/>
          </a:prstGeom>
        </p:spPr>
      </p:pic>
      <p:pic>
        <p:nvPicPr>
          <p:cNvPr id="5" name="Εικόνα 4"/>
          <p:cNvPicPr>
            <a:picLocks noChangeAspect="1"/>
          </p:cNvPicPr>
          <p:nvPr/>
        </p:nvPicPr>
        <p:blipFill>
          <a:blip r:embed="rId3">
            <a:extLst>
              <a:ext uri="{28A0092B-C50C-407E-A947-70E740481C1C}">
                <a14:useLocalDpi xmlns:a14="http://schemas.microsoft.com/office/drawing/2010/main" xmlns="" val="0"/>
              </a:ext>
            </a:extLst>
          </a:blip>
          <a:stretch>
            <a:fillRect/>
          </a:stretch>
        </p:blipFill>
        <p:spPr>
          <a:xfrm>
            <a:off x="10062693" y="579079"/>
            <a:ext cx="1462221" cy="1244601"/>
          </a:xfrm>
          <a:prstGeom prst="rect">
            <a:avLst/>
          </a:prstGeom>
        </p:spPr>
      </p:pic>
      <p:pic>
        <p:nvPicPr>
          <p:cNvPr id="6" name="Θέση περιεχομένου 5"/>
          <p:cNvPicPr>
            <a:picLocks noGrp="1" noChangeAspect="1"/>
          </p:cNvPicPr>
          <p:nvPr>
            <p:ph idx="1"/>
          </p:nvPr>
        </p:nvPicPr>
        <p:blipFill>
          <a:blip r:embed="rId4">
            <a:extLst>
              <a:ext uri="{28A0092B-C50C-407E-A947-70E740481C1C}">
                <a14:useLocalDpi xmlns:a14="http://schemas.microsoft.com/office/drawing/2010/main" xmlns="" val="0"/>
              </a:ext>
            </a:extLst>
          </a:blip>
          <a:stretch>
            <a:fillRect/>
          </a:stretch>
        </p:blipFill>
        <p:spPr>
          <a:xfrm>
            <a:off x="9303097" y="4930234"/>
            <a:ext cx="2752725" cy="1666875"/>
          </a:xfrm>
          <a:prstGeom prst="rect">
            <a:avLst/>
          </a:prstGeom>
        </p:spPr>
      </p:pic>
    </p:spTree>
    <p:extLst>
      <p:ext uri="{BB962C8B-B14F-4D97-AF65-F5344CB8AC3E}">
        <p14:creationId xmlns:p14="http://schemas.microsoft.com/office/powerpoint/2010/main" xmlns="" val="153760194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902706" y="182791"/>
            <a:ext cx="8761413" cy="728480"/>
          </a:xfrm>
        </p:spPr>
        <p:txBody>
          <a:bodyPr>
            <a:normAutofit fontScale="90000"/>
          </a:bodyPr>
          <a:lstStyle/>
          <a:p>
            <a:r>
              <a:rPr lang="en" dirty="0" smtClean="0"/>
              <a:t>Aristotle</a:t>
            </a:r>
            <a:r>
              <a:rPr lang="el-GR" dirty="0" smtClean="0"/>
              <a:t/>
            </a:r>
            <a:br>
              <a:rPr lang="el-GR" dirty="0" smtClean="0"/>
            </a:br>
            <a:r>
              <a:rPr lang="el-GR" dirty="0" smtClean="0"/>
              <a:t/>
            </a:r>
            <a:br>
              <a:rPr lang="el-GR" dirty="0" smtClean="0"/>
            </a:br>
            <a:endParaRPr lang="el-GR" sz="2700" dirty="0"/>
          </a:p>
        </p:txBody>
      </p:sp>
      <p:sp>
        <p:nvSpPr>
          <p:cNvPr id="3" name="Θέση περιεχομένου 2"/>
          <p:cNvSpPr>
            <a:spLocks noGrp="1"/>
          </p:cNvSpPr>
          <p:nvPr>
            <p:ph idx="1"/>
          </p:nvPr>
        </p:nvSpPr>
        <p:spPr>
          <a:xfrm>
            <a:off x="719959" y="1066799"/>
            <a:ext cx="8529144" cy="5008179"/>
          </a:xfrm>
        </p:spPr>
        <p:txBody>
          <a:bodyPr>
            <a:normAutofit/>
          </a:bodyPr>
          <a:lstStyle/>
          <a:p>
            <a:pPr marL="0" indent="0">
              <a:buNone/>
            </a:pPr>
            <a:r>
              <a:rPr lang="en" b="1" dirty="0"/>
              <a:t> </a:t>
            </a:r>
            <a:endParaRPr lang="el-GR" dirty="0"/>
          </a:p>
          <a:p>
            <a:pPr marL="0" indent="0">
              <a:buNone/>
            </a:pPr>
            <a:r>
              <a:rPr lang="en" sz="2400" dirty="0" smtClean="0"/>
              <a:t>observed that during a lunar eclipse (when the Sun, Earth, Moon are in the same line) the shadow of the Earth gradually shifts over the surface of the Moon always forming a circular arc.</a:t>
            </a:r>
            <a:r>
              <a:rPr lang="el-GR" sz="2400" dirty="0" smtClean="0"/>
              <a:t/>
            </a:r>
            <a:br>
              <a:rPr lang="el-GR" sz="2400" dirty="0" smtClean="0"/>
            </a:br>
            <a:r>
              <a:rPr lang="en" sz="2400" dirty="0" smtClean="0"/>
              <a:t> </a:t>
            </a:r>
            <a:r>
              <a:rPr lang="el-GR" sz="2400" dirty="0" smtClean="0"/>
              <a:t/>
            </a:r>
            <a:br>
              <a:rPr lang="el-GR" sz="2400" dirty="0" smtClean="0"/>
            </a:br>
            <a:r>
              <a:rPr lang="en" sz="2400" dirty="0" smtClean="0"/>
              <a:t>When a sailboat moves away, its hull (hull) disappears first and its mast last, regardless of the direction in which it moves.</a:t>
            </a:r>
            <a:r>
              <a:rPr lang="el-GR" sz="2400" dirty="0" smtClean="0"/>
              <a:t/>
            </a:r>
            <a:br>
              <a:rPr lang="el-GR" sz="2400" dirty="0" smtClean="0"/>
            </a:br>
            <a:r>
              <a:rPr lang="en" sz="2400" dirty="0" smtClean="0"/>
              <a:t> </a:t>
            </a:r>
            <a:r>
              <a:rPr lang="el-GR" sz="2400" dirty="0" smtClean="0"/>
              <a:t/>
            </a:r>
            <a:br>
              <a:rPr lang="el-GR" sz="2400" dirty="0" smtClean="0"/>
            </a:br>
            <a:r>
              <a:rPr lang="en" sz="2400" dirty="0" smtClean="0"/>
              <a:t>Thus, Eratosthenes ensured that he could rely on his assumption of the sphericity of the Earth and proceeded on his own ambitious quest "to measure the length of the circumference of the Earth".</a:t>
            </a:r>
            <a:r>
              <a:rPr lang="el-GR" dirty="0" smtClean="0"/>
              <a:t/>
            </a:r>
            <a:br>
              <a:rPr lang="el-GR" dirty="0" smtClean="0"/>
            </a:br>
            <a:endParaRPr lang="el-GR" dirty="0"/>
          </a:p>
        </p:txBody>
      </p:sp>
      <p:pic>
        <p:nvPicPr>
          <p:cNvPr id="4" name="Εικόνα 3"/>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9713285" y="2004212"/>
            <a:ext cx="1811629" cy="2367083"/>
          </a:xfrm>
          <a:prstGeom prst="rect">
            <a:avLst/>
          </a:prstGeom>
        </p:spPr>
      </p:pic>
      <p:pic>
        <p:nvPicPr>
          <p:cNvPr id="5" name="Εικόνα 4"/>
          <p:cNvPicPr>
            <a:picLocks noChangeAspect="1"/>
          </p:cNvPicPr>
          <p:nvPr/>
        </p:nvPicPr>
        <p:blipFill>
          <a:blip r:embed="rId3">
            <a:extLst>
              <a:ext uri="{28A0092B-C50C-407E-A947-70E740481C1C}">
                <a14:useLocalDpi xmlns:a14="http://schemas.microsoft.com/office/drawing/2010/main" xmlns="" val="0"/>
              </a:ext>
            </a:extLst>
          </a:blip>
          <a:stretch>
            <a:fillRect/>
          </a:stretch>
        </p:blipFill>
        <p:spPr>
          <a:xfrm>
            <a:off x="10062693" y="579079"/>
            <a:ext cx="1462221" cy="1244601"/>
          </a:xfrm>
          <a:prstGeom prst="rect">
            <a:avLst/>
          </a:prstGeom>
        </p:spPr>
      </p:pic>
      <p:pic>
        <p:nvPicPr>
          <p:cNvPr id="6" name="Εικόνα 5"/>
          <p:cNvPicPr>
            <a:picLocks noChangeAspect="1"/>
          </p:cNvPicPr>
          <p:nvPr/>
        </p:nvPicPr>
        <p:blipFill>
          <a:blip r:embed="rId4">
            <a:extLst>
              <a:ext uri="{28A0092B-C50C-407E-A947-70E740481C1C}">
                <a14:useLocalDpi xmlns:a14="http://schemas.microsoft.com/office/drawing/2010/main" xmlns="" val="0"/>
              </a:ext>
            </a:extLst>
          </a:blip>
          <a:stretch>
            <a:fillRect/>
          </a:stretch>
        </p:blipFill>
        <p:spPr>
          <a:xfrm>
            <a:off x="9242736" y="4823607"/>
            <a:ext cx="2752725" cy="1666875"/>
          </a:xfrm>
          <a:prstGeom prst="rect">
            <a:avLst/>
          </a:prstGeom>
        </p:spPr>
      </p:pic>
    </p:spTree>
    <p:extLst>
      <p:ext uri="{BB962C8B-B14F-4D97-AF65-F5344CB8AC3E}">
        <p14:creationId xmlns:p14="http://schemas.microsoft.com/office/powerpoint/2010/main" xmlns="" val="115212778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1953490" y="586658"/>
            <a:ext cx="7061307" cy="728480"/>
          </a:xfrm>
        </p:spPr>
        <p:txBody>
          <a:bodyPr>
            <a:normAutofit fontScale="90000"/>
          </a:bodyPr>
          <a:lstStyle/>
          <a:p>
            <a:r>
              <a:rPr lang="en" dirty="0" smtClean="0">
                <a:latin typeface="Algerian" panose="04020705040A02060702" pitchFamily="82" charset="0"/>
              </a:rPr>
              <a:t>Reasoning methodology</a:t>
            </a:r>
            <a:endParaRPr lang="el-GR" dirty="0"/>
          </a:p>
        </p:txBody>
      </p:sp>
      <p:sp>
        <p:nvSpPr>
          <p:cNvPr id="3" name="Θέση περιεχομένου 2"/>
          <p:cNvSpPr>
            <a:spLocks noGrp="1"/>
          </p:cNvSpPr>
          <p:nvPr>
            <p:ph idx="1"/>
          </p:nvPr>
        </p:nvSpPr>
        <p:spPr>
          <a:xfrm>
            <a:off x="830169" y="1295627"/>
            <a:ext cx="8761413" cy="4653227"/>
          </a:xfrm>
        </p:spPr>
        <p:txBody>
          <a:bodyPr>
            <a:normAutofit/>
          </a:bodyPr>
          <a:lstStyle/>
          <a:p>
            <a:r>
              <a:rPr lang="en" sz="1600" dirty="0" smtClean="0"/>
              <a:t>With the compass he draws a circle representing the meridian passing through </a:t>
            </a:r>
            <a:r>
              <a:rPr lang="en" sz="1600" dirty="0" err="1" smtClean="0"/>
              <a:t>Syene </a:t>
            </a:r>
            <a:r>
              <a:rPr lang="en" sz="1600" dirty="0" smtClean="0"/>
              <a:t>and Alexandria.</a:t>
            </a:r>
          </a:p>
          <a:p>
            <a:r>
              <a:rPr lang="en" sz="1600" dirty="0" smtClean="0"/>
              <a:t>It's a maximum circle and that's what it aims to measure. On the meridian he marks the positions of the two cities.</a:t>
            </a:r>
          </a:p>
          <a:p>
            <a:pPr algn="just"/>
            <a:r>
              <a:rPr lang="en" sz="1600" dirty="0" smtClean="0"/>
              <a:t>The event with the well in </a:t>
            </a:r>
            <a:r>
              <a:rPr lang="en" sz="1600" dirty="0" err="1" smtClean="0"/>
              <a:t>Syene </a:t>
            </a:r>
            <a:r>
              <a:rPr lang="en" sz="1600" dirty="0" smtClean="0"/>
              <a:t>ensures that the ray from the Sun is directed towards the center of the Earth and draws it. Also, the fact that a ruler nailed vertically in the garden of the library in Alexandria, at noon on the summer solstice festival, assures him that his extension will pass through the center of the Earth and draws it. Now, an angle φ is formed which is </a:t>
            </a:r>
            <a:r>
              <a:rPr lang="en" sz="1600" dirty="0" err="1" smtClean="0"/>
              <a:t>centered </a:t>
            </a:r>
            <a:r>
              <a:rPr lang="en" sz="1600" dirty="0" smtClean="0"/>
              <a:t>on the meridian circle and goes through the arc Alexandria – </a:t>
            </a:r>
            <a:r>
              <a:rPr lang="en" sz="1600" dirty="0" err="1" smtClean="0"/>
              <a:t>Syene </a:t>
            </a:r>
            <a:r>
              <a:rPr lang="en" sz="1600" dirty="0" smtClean="0"/>
              <a:t>.</a:t>
            </a:r>
          </a:p>
          <a:p>
            <a:r>
              <a:rPr lang="en" sz="1600" dirty="0" smtClean="0"/>
              <a:t>Continuing his reasoning, he draws the rays of the Sun parallel (as Thales had done to measure the height of a Pyramid), at which point a new triangle is formed with the ruler and his shadow on the ground</a:t>
            </a:r>
            <a:r>
              <a:rPr lang="en" sz="1600" dirty="0" smtClean="0"/>
              <a:t>.</a:t>
            </a:r>
            <a:r>
              <a:rPr lang="en" sz="1600" dirty="0" smtClean="0"/>
              <a:t> </a:t>
            </a:r>
          </a:p>
          <a:p>
            <a:pPr algn="just"/>
            <a:endParaRPr lang="el-GR" sz="1600" dirty="0" smtClean="0"/>
          </a:p>
          <a:p>
            <a:pPr algn="just"/>
            <a:endParaRPr lang="el-GR" sz="1600" i="1" dirty="0"/>
          </a:p>
        </p:txBody>
      </p:sp>
      <p:pic>
        <p:nvPicPr>
          <p:cNvPr id="4" name="Εικόνα 3"/>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9923260" y="2245458"/>
            <a:ext cx="1811629" cy="2604129"/>
          </a:xfrm>
          <a:prstGeom prst="rect">
            <a:avLst/>
          </a:prstGeom>
        </p:spPr>
      </p:pic>
      <p:pic>
        <p:nvPicPr>
          <p:cNvPr id="5" name="Εικόνα 4"/>
          <p:cNvPicPr>
            <a:picLocks noChangeAspect="1"/>
          </p:cNvPicPr>
          <p:nvPr/>
        </p:nvPicPr>
        <p:blipFill>
          <a:blip r:embed="rId3">
            <a:extLst>
              <a:ext uri="{28A0092B-C50C-407E-A947-70E740481C1C}">
                <a14:useLocalDpi xmlns:a14="http://schemas.microsoft.com/office/drawing/2010/main" xmlns="" val="0"/>
              </a:ext>
            </a:extLst>
          </a:blip>
          <a:stretch>
            <a:fillRect/>
          </a:stretch>
        </p:blipFill>
        <p:spPr>
          <a:xfrm>
            <a:off x="10062693" y="579079"/>
            <a:ext cx="1462221" cy="1429335"/>
          </a:xfrm>
          <a:prstGeom prst="rect">
            <a:avLst/>
          </a:prstGeom>
        </p:spPr>
      </p:pic>
      <p:pic>
        <p:nvPicPr>
          <p:cNvPr id="6" name="Εικόνα 5"/>
          <p:cNvPicPr>
            <a:picLocks noChangeAspect="1"/>
          </p:cNvPicPr>
          <p:nvPr/>
        </p:nvPicPr>
        <p:blipFill>
          <a:blip r:embed="rId4">
            <a:extLst>
              <a:ext uri="{28A0092B-C50C-407E-A947-70E740481C1C}">
                <a14:useLocalDpi xmlns:a14="http://schemas.microsoft.com/office/drawing/2010/main" xmlns="" val="0"/>
              </a:ext>
            </a:extLst>
          </a:blip>
          <a:stretch>
            <a:fillRect/>
          </a:stretch>
        </p:blipFill>
        <p:spPr>
          <a:xfrm>
            <a:off x="9281373" y="4960471"/>
            <a:ext cx="2752725" cy="1666875"/>
          </a:xfrm>
          <a:prstGeom prst="rect">
            <a:avLst/>
          </a:prstGeom>
        </p:spPr>
      </p:pic>
      <p:pic>
        <p:nvPicPr>
          <p:cNvPr id="9" name="8 - Εικόνα" descr="earth1.png"/>
          <p:cNvPicPr>
            <a:picLocks noChangeAspect="1"/>
          </p:cNvPicPr>
          <p:nvPr/>
        </p:nvPicPr>
        <p:blipFill>
          <a:blip r:embed="rId5"/>
          <a:stretch>
            <a:fillRect/>
          </a:stretch>
        </p:blipFill>
        <p:spPr>
          <a:xfrm>
            <a:off x="1351400" y="4740166"/>
            <a:ext cx="2926310" cy="1813690"/>
          </a:xfrm>
          <a:prstGeom prst="rect">
            <a:avLst/>
          </a:prstGeom>
        </p:spPr>
      </p:pic>
    </p:spTree>
    <p:extLst>
      <p:ext uri="{BB962C8B-B14F-4D97-AF65-F5344CB8AC3E}">
        <p14:creationId xmlns:p14="http://schemas.microsoft.com/office/powerpoint/2010/main" xmlns="" val="227700975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1953490" y="586658"/>
            <a:ext cx="7061307" cy="728480"/>
          </a:xfrm>
        </p:spPr>
        <p:txBody>
          <a:bodyPr>
            <a:normAutofit fontScale="90000"/>
          </a:bodyPr>
          <a:lstStyle/>
          <a:p>
            <a:r>
              <a:rPr lang="en" dirty="0" smtClean="0">
                <a:latin typeface="Algerian" panose="04020705040A02060702" pitchFamily="82" charset="0"/>
              </a:rPr>
              <a:t>Reasoning methodology</a:t>
            </a:r>
            <a:endParaRPr lang="el-GR" dirty="0"/>
          </a:p>
        </p:txBody>
      </p:sp>
      <p:sp>
        <p:nvSpPr>
          <p:cNvPr id="3" name="Θέση περιεχομένου 2"/>
          <p:cNvSpPr>
            <a:spLocks noGrp="1"/>
          </p:cNvSpPr>
          <p:nvPr>
            <p:ph idx="1"/>
          </p:nvPr>
        </p:nvSpPr>
        <p:spPr>
          <a:xfrm>
            <a:off x="830169" y="1295627"/>
            <a:ext cx="8761413" cy="4653227"/>
          </a:xfrm>
        </p:spPr>
        <p:txBody>
          <a:bodyPr>
            <a:normAutofit/>
          </a:bodyPr>
          <a:lstStyle/>
          <a:p>
            <a:r>
              <a:rPr lang="en" sz="1600" dirty="0" smtClean="0"/>
              <a:t>Very easily he finds that the angle φ can be measured, since it is transferred to the new triangle (they are angles within alternately parallel straight lines - </a:t>
            </a:r>
            <a:r>
              <a:rPr lang="en" sz="1600" dirty="0" err="1" smtClean="0"/>
              <a:t>rays </a:t>
            </a:r>
            <a:r>
              <a:rPr lang="en" sz="1600" dirty="0" smtClean="0"/>
              <a:t>that pass through the cities and the center of the Earth).</a:t>
            </a:r>
          </a:p>
          <a:p>
            <a:r>
              <a:rPr lang="en" sz="1600" dirty="0" smtClean="0"/>
              <a:t>If, in fact, he manages to measure the distance between Alexandria and </a:t>
            </a:r>
            <a:r>
              <a:rPr lang="en" sz="1600" dirty="0" err="1" smtClean="0"/>
              <a:t>Syene </a:t>
            </a:r>
            <a:r>
              <a:rPr lang="en" sz="1600" dirty="0" smtClean="0"/>
              <a:t>, then he will be able to reach the desired solution of the problem with a method different from the previous ones.</a:t>
            </a:r>
          </a:p>
          <a:p>
            <a:r>
              <a:rPr lang="en" sz="1600" dirty="0" smtClean="0"/>
              <a:t>He came up with the idea of using the caravans that made this route, with the compensation of course, since he would pay them from his property! So, he assigned the leaders of the caravans the task of measuring: with the help of some slaves "to count how many turns their cart wheel made, to stretch incredibly long ropes along the road, to count steps, etc." [ </a:t>
            </a:r>
            <a:r>
              <a:rPr lang="en" sz="1600" dirty="0" err="1" smtClean="0"/>
              <a:t>Leyva </a:t>
            </a:r>
            <a:r>
              <a:rPr lang="en" sz="1600" dirty="0" smtClean="0"/>
              <a:t>, 2008].</a:t>
            </a:r>
          </a:p>
          <a:p>
            <a:pPr>
              <a:buNone/>
            </a:pPr>
            <a:r>
              <a:rPr lang="en" sz="1600" dirty="0" smtClean="0"/>
              <a:t> </a:t>
            </a:r>
          </a:p>
          <a:p>
            <a:pPr algn="just"/>
            <a:endParaRPr lang="el-GR" sz="1600" dirty="0" smtClean="0"/>
          </a:p>
          <a:p>
            <a:pPr algn="just"/>
            <a:endParaRPr lang="el-GR" sz="1600" i="1" dirty="0"/>
          </a:p>
        </p:txBody>
      </p:sp>
      <p:pic>
        <p:nvPicPr>
          <p:cNvPr id="4" name="Εικόνα 3"/>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9923260" y="2245458"/>
            <a:ext cx="1811629" cy="2604129"/>
          </a:xfrm>
          <a:prstGeom prst="rect">
            <a:avLst/>
          </a:prstGeom>
        </p:spPr>
      </p:pic>
      <p:pic>
        <p:nvPicPr>
          <p:cNvPr id="5" name="Εικόνα 4"/>
          <p:cNvPicPr>
            <a:picLocks noChangeAspect="1"/>
          </p:cNvPicPr>
          <p:nvPr/>
        </p:nvPicPr>
        <p:blipFill>
          <a:blip r:embed="rId3">
            <a:extLst>
              <a:ext uri="{28A0092B-C50C-407E-A947-70E740481C1C}">
                <a14:useLocalDpi xmlns:a14="http://schemas.microsoft.com/office/drawing/2010/main" xmlns="" val="0"/>
              </a:ext>
            </a:extLst>
          </a:blip>
          <a:stretch>
            <a:fillRect/>
          </a:stretch>
        </p:blipFill>
        <p:spPr>
          <a:xfrm>
            <a:off x="10062693" y="579079"/>
            <a:ext cx="1462221" cy="1429335"/>
          </a:xfrm>
          <a:prstGeom prst="rect">
            <a:avLst/>
          </a:prstGeom>
        </p:spPr>
      </p:pic>
      <p:pic>
        <p:nvPicPr>
          <p:cNvPr id="6" name="Εικόνα 5"/>
          <p:cNvPicPr>
            <a:picLocks noChangeAspect="1"/>
          </p:cNvPicPr>
          <p:nvPr/>
        </p:nvPicPr>
        <p:blipFill>
          <a:blip r:embed="rId4">
            <a:extLst>
              <a:ext uri="{28A0092B-C50C-407E-A947-70E740481C1C}">
                <a14:useLocalDpi xmlns:a14="http://schemas.microsoft.com/office/drawing/2010/main" xmlns="" val="0"/>
              </a:ext>
            </a:extLst>
          </a:blip>
          <a:stretch>
            <a:fillRect/>
          </a:stretch>
        </p:blipFill>
        <p:spPr>
          <a:xfrm>
            <a:off x="9281373" y="4960471"/>
            <a:ext cx="2752725" cy="1666875"/>
          </a:xfrm>
          <a:prstGeom prst="rect">
            <a:avLst/>
          </a:prstGeom>
        </p:spPr>
      </p:pic>
      <p:pic>
        <p:nvPicPr>
          <p:cNvPr id="8" name="7 - Εικόνα" descr="earth1.png"/>
          <p:cNvPicPr>
            <a:picLocks noChangeAspect="1"/>
          </p:cNvPicPr>
          <p:nvPr/>
        </p:nvPicPr>
        <p:blipFill>
          <a:blip r:embed="rId5"/>
          <a:stretch>
            <a:fillRect/>
          </a:stretch>
        </p:blipFill>
        <p:spPr>
          <a:xfrm>
            <a:off x="1351400" y="4740166"/>
            <a:ext cx="2926310" cy="1813690"/>
          </a:xfrm>
          <a:prstGeom prst="rect">
            <a:avLst/>
          </a:prstGeom>
        </p:spPr>
      </p:pic>
    </p:spTree>
    <p:extLst>
      <p:ext uri="{BB962C8B-B14F-4D97-AF65-F5344CB8AC3E}">
        <p14:creationId xmlns:p14="http://schemas.microsoft.com/office/powerpoint/2010/main" xmlns="" val="227700975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1953490" y="586658"/>
            <a:ext cx="7061307" cy="728480"/>
          </a:xfrm>
        </p:spPr>
        <p:txBody>
          <a:bodyPr>
            <a:normAutofit fontScale="90000"/>
          </a:bodyPr>
          <a:lstStyle/>
          <a:p>
            <a:r>
              <a:rPr lang="en" dirty="0" smtClean="0">
                <a:latin typeface="Algerian" panose="04020705040A02060702" pitchFamily="82" charset="0"/>
              </a:rPr>
              <a:t>Reasoning methodology</a:t>
            </a:r>
            <a:endParaRPr lang="el-GR" dirty="0"/>
          </a:p>
        </p:txBody>
      </p:sp>
      <p:sp>
        <p:nvSpPr>
          <p:cNvPr id="3" name="Θέση περιεχομένου 2"/>
          <p:cNvSpPr>
            <a:spLocks noGrp="1"/>
          </p:cNvSpPr>
          <p:nvPr>
            <p:ph idx="1"/>
          </p:nvPr>
        </p:nvSpPr>
        <p:spPr>
          <a:xfrm>
            <a:off x="851189" y="1095930"/>
            <a:ext cx="8761413" cy="4653227"/>
          </a:xfrm>
        </p:spPr>
        <p:txBody>
          <a:bodyPr>
            <a:normAutofit/>
          </a:bodyPr>
          <a:lstStyle/>
          <a:p>
            <a:pPr>
              <a:buNone/>
            </a:pPr>
            <a:r>
              <a:rPr lang="en" sz="1600" dirty="0" smtClean="0"/>
              <a:t>   </a:t>
            </a:r>
          </a:p>
          <a:p>
            <a:r>
              <a:rPr lang="en" sz="1800" dirty="0" smtClean="0"/>
              <a:t>The result was encouraging, Eratosthenes ascertained that the distance between the two cities is 5,000 stadia. He eagerly awaited the feast of </a:t>
            </a:r>
            <a:r>
              <a:rPr lang="en" sz="1800" dirty="0" err="1" smtClean="0"/>
              <a:t>Syene </a:t>
            </a:r>
            <a:r>
              <a:rPr lang="en" sz="1800" dirty="0" smtClean="0"/>
              <a:t>(June 21) and at noon he made the last necessary measurement:</a:t>
            </a:r>
          </a:p>
          <a:p>
            <a:r>
              <a:rPr lang="en" sz="1800" dirty="0" smtClean="0"/>
              <a:t>At Alexandria the angle made by the sun's rays with the pole that was driven vertically into the ground was found to be equal to 1/50 of a full circle (about 7.2 degrees).</a:t>
            </a:r>
          </a:p>
          <a:p>
            <a:r>
              <a:rPr lang="en" sz="1800" dirty="0" smtClean="0"/>
              <a:t>Therefore, the length of the Earth's circumference is found by a multiplication: 50 times 5,000 stadia = 250,000 stadia</a:t>
            </a:r>
          </a:p>
          <a:p>
            <a:r>
              <a:rPr lang="en" sz="1800" dirty="0" smtClean="0"/>
              <a:t>One of the most exciting experiments of antiquity was over. The length of the Earth's meridian passing through Alexandria, Egypt was measured to be equal to 250,000 stadia.</a:t>
            </a:r>
          </a:p>
          <a:p>
            <a:pPr>
              <a:buNone/>
            </a:pPr>
            <a:endParaRPr lang="el-GR" sz="1600" dirty="0" smtClean="0"/>
          </a:p>
          <a:p>
            <a:pPr algn="just"/>
            <a:endParaRPr lang="el-GR" sz="1600" dirty="0" smtClean="0"/>
          </a:p>
          <a:p>
            <a:pPr algn="just"/>
            <a:endParaRPr lang="el-GR" sz="1600" i="1" dirty="0"/>
          </a:p>
        </p:txBody>
      </p:sp>
      <p:pic>
        <p:nvPicPr>
          <p:cNvPr id="4" name="Εικόνα 3"/>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9923260" y="2245458"/>
            <a:ext cx="1811629" cy="2604129"/>
          </a:xfrm>
          <a:prstGeom prst="rect">
            <a:avLst/>
          </a:prstGeom>
        </p:spPr>
      </p:pic>
      <p:pic>
        <p:nvPicPr>
          <p:cNvPr id="5" name="Εικόνα 4"/>
          <p:cNvPicPr>
            <a:picLocks noChangeAspect="1"/>
          </p:cNvPicPr>
          <p:nvPr/>
        </p:nvPicPr>
        <p:blipFill>
          <a:blip r:embed="rId3">
            <a:extLst>
              <a:ext uri="{28A0092B-C50C-407E-A947-70E740481C1C}">
                <a14:useLocalDpi xmlns:a14="http://schemas.microsoft.com/office/drawing/2010/main" xmlns="" val="0"/>
              </a:ext>
            </a:extLst>
          </a:blip>
          <a:stretch>
            <a:fillRect/>
          </a:stretch>
        </p:blipFill>
        <p:spPr>
          <a:xfrm>
            <a:off x="10062693" y="579079"/>
            <a:ext cx="1462221" cy="1429335"/>
          </a:xfrm>
          <a:prstGeom prst="rect">
            <a:avLst/>
          </a:prstGeom>
        </p:spPr>
      </p:pic>
      <p:pic>
        <p:nvPicPr>
          <p:cNvPr id="6" name="Εικόνα 5"/>
          <p:cNvPicPr>
            <a:picLocks noChangeAspect="1"/>
          </p:cNvPicPr>
          <p:nvPr/>
        </p:nvPicPr>
        <p:blipFill>
          <a:blip r:embed="rId4">
            <a:extLst>
              <a:ext uri="{28A0092B-C50C-407E-A947-70E740481C1C}">
                <a14:useLocalDpi xmlns:a14="http://schemas.microsoft.com/office/drawing/2010/main" xmlns="" val="0"/>
              </a:ext>
            </a:extLst>
          </a:blip>
          <a:stretch>
            <a:fillRect/>
          </a:stretch>
        </p:blipFill>
        <p:spPr>
          <a:xfrm>
            <a:off x="9281373" y="4960471"/>
            <a:ext cx="2752725" cy="1666875"/>
          </a:xfrm>
          <a:prstGeom prst="rect">
            <a:avLst/>
          </a:prstGeom>
        </p:spPr>
      </p:pic>
      <p:pic>
        <p:nvPicPr>
          <p:cNvPr id="8" name="7 - Εικόνα" descr="earth1.png"/>
          <p:cNvPicPr>
            <a:picLocks noChangeAspect="1"/>
          </p:cNvPicPr>
          <p:nvPr/>
        </p:nvPicPr>
        <p:blipFill>
          <a:blip r:embed="rId5"/>
          <a:stretch>
            <a:fillRect/>
          </a:stretch>
        </p:blipFill>
        <p:spPr>
          <a:xfrm>
            <a:off x="1351400" y="4740166"/>
            <a:ext cx="2926310" cy="1813690"/>
          </a:xfrm>
          <a:prstGeom prst="rect">
            <a:avLst/>
          </a:prstGeom>
        </p:spPr>
      </p:pic>
    </p:spTree>
    <p:extLst>
      <p:ext uri="{BB962C8B-B14F-4D97-AF65-F5344CB8AC3E}">
        <p14:creationId xmlns:p14="http://schemas.microsoft.com/office/powerpoint/2010/main" xmlns="" val="227700975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2279561" y="813412"/>
            <a:ext cx="8761413" cy="728480"/>
          </a:xfrm>
        </p:spPr>
        <p:txBody>
          <a:bodyPr>
            <a:normAutofit/>
          </a:bodyPr>
          <a:lstStyle/>
          <a:p>
            <a:pPr fontAlgn="base"/>
            <a:r>
              <a:rPr lang="en" u="sng" dirty="0" smtClean="0"/>
              <a:t>EXPERIMENT INSTRUCTIONS</a:t>
            </a:r>
            <a:endParaRPr lang="el-GR" dirty="0"/>
          </a:p>
        </p:txBody>
      </p:sp>
      <p:sp>
        <p:nvSpPr>
          <p:cNvPr id="3" name="Θέση περιεχομένου 2"/>
          <p:cNvSpPr>
            <a:spLocks noGrp="1"/>
          </p:cNvSpPr>
          <p:nvPr>
            <p:ph idx="1"/>
          </p:nvPr>
        </p:nvSpPr>
        <p:spPr>
          <a:xfrm>
            <a:off x="1154954" y="1818290"/>
            <a:ext cx="8761413" cy="4536360"/>
          </a:xfrm>
        </p:spPr>
        <p:txBody>
          <a:bodyPr/>
          <a:lstStyle/>
          <a:p>
            <a:pPr fontAlgn="base"/>
            <a:r>
              <a:rPr lang="en" dirty="0" smtClean="0"/>
              <a:t>The appropriate time you should take your measurement for each place is calculated from </a:t>
            </a:r>
            <a:r>
              <a:rPr lang="en" dirty="0" smtClean="0">
                <a:hlinkClick r:id="rId2"/>
              </a:rPr>
              <a:t>here </a:t>
            </a:r>
            <a:r>
              <a:rPr lang="en" dirty="0" smtClean="0"/>
              <a:t>.</a:t>
            </a:r>
          </a:p>
          <a:p>
            <a:pPr fontAlgn="base"/>
            <a:r>
              <a:rPr lang="en" dirty="0" smtClean="0"/>
              <a:t>We calculate the tangent of the angle SAT from the ratio X/Y and thus find the angle which is φ degrees. The angle φ is equal to the </a:t>
            </a:r>
            <a:r>
              <a:rPr lang="en" dirty="0" err="1" smtClean="0"/>
              <a:t>central </a:t>
            </a:r>
            <a:r>
              <a:rPr lang="en" dirty="0" smtClean="0"/>
              <a:t>angle TKI. The latitude of our location is φ degrees. Note: The angle φ is equal to the latitude only if the measurement is made on the days of the vernal or autumnal equinox.</a:t>
            </a:r>
          </a:p>
          <a:p>
            <a:pPr fontAlgn="base"/>
            <a:r>
              <a:rPr lang="en" dirty="0" smtClean="0"/>
              <a:t>The distance from the TI=S equator is calculated by </a:t>
            </a:r>
            <a:r>
              <a:rPr lang="en" dirty="0" err="1" smtClean="0">
                <a:hlinkClick r:id="rId3"/>
              </a:rPr>
              <a:t>Google</a:t>
            </a:r>
            <a:r>
              <a:rPr lang="en" dirty="0" smtClean="0">
                <a:hlinkClick r:id="rId3"/>
              </a:rPr>
              <a:t> </a:t>
            </a:r>
            <a:r>
              <a:rPr lang="en" dirty="0" err="1" smtClean="0">
                <a:hlinkClick r:id="rId3"/>
              </a:rPr>
              <a:t>Earth </a:t>
            </a:r>
            <a:r>
              <a:rPr lang="en" dirty="0" smtClean="0"/>
              <a:t>or from </a:t>
            </a:r>
            <a:r>
              <a:rPr lang="en" dirty="0" smtClean="0">
                <a:hlinkClick r:id="rId4"/>
              </a:rPr>
              <a:t>here </a:t>
            </a:r>
            <a:r>
              <a:rPr lang="en" dirty="0" smtClean="0"/>
              <a:t>.</a:t>
            </a:r>
          </a:p>
          <a:p>
            <a:pPr fontAlgn="base"/>
            <a:r>
              <a:rPr lang="en" dirty="0" smtClean="0"/>
              <a:t>The circumference of the </a:t>
            </a:r>
            <a:r>
              <a:rPr lang="en" dirty="0" smtClean="0"/>
              <a:t>Earth </a:t>
            </a:r>
            <a:r>
              <a:rPr lang="el-GR" dirty="0" smtClean="0"/>
              <a:t>(</a:t>
            </a:r>
            <a:r>
              <a:rPr lang="el-GR" dirty="0" err="1" smtClean="0"/>
              <a:t>Περιμ</a:t>
            </a:r>
            <a:r>
              <a:rPr lang="el-GR" dirty="0" smtClean="0"/>
              <a:t>. Γης)</a:t>
            </a:r>
            <a:r>
              <a:rPr lang="en" dirty="0" smtClean="0"/>
              <a:t> </a:t>
            </a:r>
            <a:r>
              <a:rPr lang="en" dirty="0" smtClean="0"/>
              <a:t>and its radius R are calculated using the following mathematical relationships:</a:t>
            </a:r>
          </a:p>
          <a:p>
            <a:pPr marL="0" indent="0">
              <a:buNone/>
            </a:pPr>
            <a:endParaRPr lang="el-GR" dirty="0"/>
          </a:p>
        </p:txBody>
      </p:sp>
      <p:pic>
        <p:nvPicPr>
          <p:cNvPr id="4" name="Εικόνα 3"/>
          <p:cNvPicPr>
            <a:picLocks noChangeAspect="1"/>
          </p:cNvPicPr>
          <p:nvPr/>
        </p:nvPicPr>
        <p:blipFill>
          <a:blip r:embed="rId5" cstate="print">
            <a:extLst>
              <a:ext uri="{28A0092B-C50C-407E-A947-70E740481C1C}">
                <a14:useLocalDpi xmlns:a14="http://schemas.microsoft.com/office/drawing/2010/main" xmlns="" val="0"/>
              </a:ext>
            </a:extLst>
          </a:blip>
          <a:stretch>
            <a:fillRect/>
          </a:stretch>
        </p:blipFill>
        <p:spPr>
          <a:xfrm>
            <a:off x="9713285" y="2308062"/>
            <a:ext cx="1811629" cy="2737467"/>
          </a:xfrm>
          <a:prstGeom prst="rect">
            <a:avLst/>
          </a:prstGeom>
        </p:spPr>
      </p:pic>
      <p:pic>
        <p:nvPicPr>
          <p:cNvPr id="5" name="Εικόνα 4"/>
          <p:cNvPicPr>
            <a:picLocks noChangeAspect="1"/>
          </p:cNvPicPr>
          <p:nvPr/>
        </p:nvPicPr>
        <p:blipFill>
          <a:blip r:embed="rId6">
            <a:extLst>
              <a:ext uri="{28A0092B-C50C-407E-A947-70E740481C1C}">
                <a14:useLocalDpi xmlns:a14="http://schemas.microsoft.com/office/drawing/2010/main" xmlns="" val="0"/>
              </a:ext>
            </a:extLst>
          </a:blip>
          <a:stretch>
            <a:fillRect/>
          </a:stretch>
        </p:blipFill>
        <p:spPr>
          <a:xfrm>
            <a:off x="10062693" y="579079"/>
            <a:ext cx="1462221" cy="1494650"/>
          </a:xfrm>
          <a:prstGeom prst="rect">
            <a:avLst/>
          </a:prstGeom>
        </p:spPr>
      </p:pic>
      <p:pic>
        <p:nvPicPr>
          <p:cNvPr id="6" name="Εικόνα 5"/>
          <p:cNvPicPr>
            <a:picLocks noChangeAspect="1"/>
          </p:cNvPicPr>
          <p:nvPr/>
        </p:nvPicPr>
        <p:blipFill>
          <a:blip r:embed="rId7">
            <a:extLst>
              <a:ext uri="{28A0092B-C50C-407E-A947-70E740481C1C}">
                <a14:useLocalDpi xmlns:a14="http://schemas.microsoft.com/office/drawing/2010/main" xmlns="" val="0"/>
              </a:ext>
            </a:extLst>
          </a:blip>
          <a:stretch>
            <a:fillRect/>
          </a:stretch>
        </p:blipFill>
        <p:spPr>
          <a:xfrm>
            <a:off x="9242736" y="5191125"/>
            <a:ext cx="2752725" cy="1666875"/>
          </a:xfrm>
          <a:prstGeom prst="rect">
            <a:avLst/>
          </a:prstGeom>
        </p:spPr>
      </p:pic>
      <p:pic>
        <p:nvPicPr>
          <p:cNvPr id="7" name="6 - Εικόνα" descr="http://magazine.noa.gr/wp-content/uploads/2021/03/Eratosthenes_odhgies_perimeter.jpg"/>
          <p:cNvPicPr/>
          <p:nvPr/>
        </p:nvPicPr>
        <p:blipFill>
          <a:blip r:embed="rId8">
            <a:extLst>
              <a:ext uri="{28A0092B-C50C-407E-A947-70E740481C1C}">
                <a14:useLocalDpi xmlns:lc="http://schemas.openxmlformats.org/drawingml/2006/lockedCanvas" xmlns:pic="http://schemas.openxmlformats.org/drawingml/2006/picture" xmlns="" xmlns:wpc="http://schemas.microsoft.com/office/word/2010/wordprocessingCanvas" xmlns:mc="http://schemas.openxmlformats.org/markup-compatibility/2006" xmlns:o="urn:schemas-microsoft-com:office:office" xmlns:v="urn:schemas-microsoft-com:vml" xmlns:wp14="http://schemas.microsoft.com/office/word/2010/wordprocessingDrawing" xmlns:w10="urn:schemas-microsoft-com:office:word" xmlns:w="http://schemas.openxmlformats.org/wordprocessingml/2006/main" xmlns:w14="http://schemas.microsoft.com/office/word/2010/wordml" xmlns:w15="http://schemas.microsoft.com/office/word/2012/wordml" xmlns:wpg="http://schemas.microsoft.com/office/word/2010/wordprocessingGroup" xmlns:wpi="http://schemas.microsoft.com/office/word/2010/wordprocessingInk" xmlns:wps="http://schemas.microsoft.com/office/word/2010/wordprocessingShape" xmlns:a14="http://schemas.microsoft.com/office/drawing/2010/main" xmlns:wne="http://schemas.microsoft.com/office/word/2006/wordml" xmlns:wp="http://schemas.openxmlformats.org/drawingml/2006/wordprocessingDrawing" xmlns:m="http://schemas.openxmlformats.org/officeDocument/2006/math" xmlns:ve="http://schemas.openxmlformats.org/markup-compatibility/2006" val="0"/>
              </a:ext>
            </a:extLst>
          </a:blip>
          <a:srcRect/>
          <a:stretch>
            <a:fillRect/>
          </a:stretch>
        </p:blipFill>
        <p:spPr bwMode="auto">
          <a:xfrm>
            <a:off x="2247407" y="5783974"/>
            <a:ext cx="2639903" cy="784992"/>
          </a:xfrm>
          <a:prstGeom prst="rect">
            <a:avLst/>
          </a:prstGeom>
          <a:noFill/>
          <a:ln>
            <a:noFill/>
          </a:ln>
        </p:spPr>
      </p:pic>
      <p:pic>
        <p:nvPicPr>
          <p:cNvPr id="8" name="7 - Εικόνα" descr="http://magazine.noa.gr/wp-content/uploads/2021/03/Eratosthenes_odhgies_radius.jpg"/>
          <p:cNvPicPr/>
          <p:nvPr/>
        </p:nvPicPr>
        <p:blipFill>
          <a:blip r:embed="rId9">
            <a:extLst>
              <a:ext uri="{28A0092B-C50C-407E-A947-70E740481C1C}">
                <a14:useLocalDpi xmlns:lc="http://schemas.openxmlformats.org/drawingml/2006/lockedCanvas" xmlns:pic="http://schemas.openxmlformats.org/drawingml/2006/picture" xmlns="" xmlns:wpc="http://schemas.microsoft.com/office/word/2010/wordprocessingCanvas" xmlns:mc="http://schemas.openxmlformats.org/markup-compatibility/2006" xmlns:o="urn:schemas-microsoft-com:office:office" xmlns:v="urn:schemas-microsoft-com:vml" xmlns:wp14="http://schemas.microsoft.com/office/word/2010/wordprocessingDrawing" xmlns:w10="urn:schemas-microsoft-com:office:word" xmlns:w="http://schemas.openxmlformats.org/wordprocessingml/2006/main" xmlns:w14="http://schemas.microsoft.com/office/word/2010/wordml" xmlns:w15="http://schemas.microsoft.com/office/word/2012/wordml" xmlns:wpg="http://schemas.microsoft.com/office/word/2010/wordprocessingGroup" xmlns:wpi="http://schemas.microsoft.com/office/word/2010/wordprocessingInk" xmlns:wps="http://schemas.microsoft.com/office/word/2010/wordprocessingShape" xmlns:a14="http://schemas.microsoft.com/office/drawing/2010/main" xmlns:wne="http://schemas.microsoft.com/office/word/2006/wordml" xmlns:wp="http://schemas.openxmlformats.org/drawingml/2006/wordprocessingDrawing" xmlns:m="http://schemas.openxmlformats.org/officeDocument/2006/math" xmlns:ve="http://schemas.openxmlformats.org/markup-compatibility/2006" val="0"/>
              </a:ext>
            </a:extLst>
          </a:blip>
          <a:srcRect/>
          <a:stretch>
            <a:fillRect/>
          </a:stretch>
        </p:blipFill>
        <p:spPr bwMode="auto">
          <a:xfrm>
            <a:off x="6074979" y="5862309"/>
            <a:ext cx="1797269" cy="685636"/>
          </a:xfrm>
          <a:prstGeom prst="rect">
            <a:avLst/>
          </a:prstGeom>
          <a:noFill/>
          <a:ln>
            <a:noFill/>
          </a:ln>
        </p:spPr>
      </p:pic>
    </p:spTree>
    <p:extLst>
      <p:ext uri="{BB962C8B-B14F-4D97-AF65-F5344CB8AC3E}">
        <p14:creationId xmlns:p14="http://schemas.microsoft.com/office/powerpoint/2010/main" xmlns="" val="3748939721"/>
      </p:ext>
    </p:extLst>
  </p:cSld>
  <p:clrMapOvr>
    <a:masterClrMapping/>
  </p:clrMapOvr>
</p:sld>
</file>

<file path=ppt/theme/theme1.xml><?xml version="1.0" encoding="utf-8"?>
<a:theme xmlns:a="http://schemas.openxmlformats.org/drawingml/2006/main" name="Περικοπή">
  <a:themeElements>
    <a:clrScheme name="Μπλε ΙΙ">
      <a:dk1>
        <a:sysClr val="windowText" lastClr="000000"/>
      </a:dk1>
      <a:lt1>
        <a:sysClr val="window" lastClr="FFFFFF"/>
      </a:lt1>
      <a:dk2>
        <a:srgbClr val="335B74"/>
      </a:dk2>
      <a:lt2>
        <a:srgbClr val="DFE3E5"/>
      </a:lt2>
      <a:accent1>
        <a:srgbClr val="1CADE4"/>
      </a:accent1>
      <a:accent2>
        <a:srgbClr val="2683C6"/>
      </a:accent2>
      <a:accent3>
        <a:srgbClr val="27CED7"/>
      </a:accent3>
      <a:accent4>
        <a:srgbClr val="42BA97"/>
      </a:accent4>
      <a:accent5>
        <a:srgbClr val="3E8853"/>
      </a:accent5>
      <a:accent6>
        <a:srgbClr val="62A39F"/>
      </a:accent6>
      <a:hlink>
        <a:srgbClr val="6EAC1C"/>
      </a:hlink>
      <a:folHlink>
        <a:srgbClr val="B26B02"/>
      </a:folHlink>
    </a:clrScheme>
    <a:fontScheme name="Περικοπή">
      <a:majorFont>
        <a:latin typeface="Franklin Gothic Book"/>
        <a:ea typeface=""/>
        <a:cs typeface=""/>
        <a:font script="Jpan" typeface="メイリオ"/>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Franklin Gothic Book"/>
        <a:ea typeface=""/>
        <a:cs typeface=""/>
        <a:font script="Jpan" typeface="メイリオ"/>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Περικοπή">
      <a:fillStyleLst>
        <a:solidFill>
          <a:schemeClr val="phClr"/>
        </a:solidFill>
        <a:gradFill rotWithShape="1">
          <a:gsLst>
            <a:gs pos="0">
              <a:schemeClr val="phClr">
                <a:tint val="67000"/>
                <a:satMod val="105000"/>
                <a:lumMod val="110000"/>
              </a:schemeClr>
            </a:gs>
            <a:gs pos="50000">
              <a:schemeClr val="phClr">
                <a:tint val="73000"/>
                <a:satMod val="103000"/>
                <a:lumMod val="105000"/>
              </a:schemeClr>
            </a:gs>
            <a:gs pos="100000">
              <a:schemeClr val="phClr">
                <a:tint val="81000"/>
                <a:satMod val="109000"/>
                <a:lumMod val="105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6350" cap="flat" cmpd="sng" algn="in">
          <a:solidFill>
            <a:schemeClr val="phClr"/>
          </a:solidFill>
          <a:prstDash val="solid"/>
        </a:ln>
        <a:ln w="34925" cap="flat" cmpd="sng" algn="in">
          <a:solidFill>
            <a:schemeClr val="phClr"/>
          </a:solidFill>
          <a:prstDash val="solid"/>
        </a:ln>
        <a:ln w="19050" cap="flat" cmpd="sng" algn="in">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35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Crop" id="{EC9488ED-E761-4D60-9AC4-764D1FE2C171}" vid="{CE19780C-D67D-4C13-9DE9-A52BC3BA51B4}"/>
    </a:ext>
  </a:extLst>
</a:theme>
</file>

<file path=docProps/app.xml><?xml version="1.0" encoding="utf-8"?>
<Properties xmlns="http://schemas.openxmlformats.org/officeDocument/2006/extended-properties" xmlns:vt="http://schemas.openxmlformats.org/officeDocument/2006/docPropsVTypes">
  <Template>Περικοπή</Template>
  <TotalTime>489</TotalTime>
  <Words>867</Words>
  <Application>Microsoft Office PowerPoint</Application>
  <PresentationFormat>Προσαρμογή</PresentationFormat>
  <Paragraphs>51</Paragraphs>
  <Slides>10</Slides>
  <Notes>0</Notes>
  <HiddenSlides>0</HiddenSlides>
  <MMClips>0</MMClips>
  <ScaleCrop>false</ScaleCrop>
  <HeadingPairs>
    <vt:vector size="4" baseType="variant">
      <vt:variant>
        <vt:lpstr>Θέμα</vt:lpstr>
      </vt:variant>
      <vt:variant>
        <vt:i4>1</vt:i4>
      </vt:variant>
      <vt:variant>
        <vt:lpstr>Τίτλοι διαφανειών</vt:lpstr>
      </vt:variant>
      <vt:variant>
        <vt:i4>10</vt:i4>
      </vt:variant>
    </vt:vector>
  </HeadingPairs>
  <TitlesOfParts>
    <vt:vector size="11" baseType="lpstr">
      <vt:lpstr>Περικοπή</vt:lpstr>
      <vt:lpstr>      THE EXPERIMENT OF ERATOSTHENES</vt:lpstr>
      <vt:lpstr>Eratosthenes    </vt:lpstr>
      <vt:lpstr>Experimental research method</vt:lpstr>
      <vt:lpstr>Today, an observer   located in Ecuador   • will see the Polaris on the horizon line,  • at a latitude of 45 degrees  will see  the Polaris 45 degrees above the horizon,  • at the North Pole will see the Polaris  directly above it  • in the Southern Hemisphere region the Polaris star  is never visible.   </vt:lpstr>
      <vt:lpstr>Aristotle  </vt:lpstr>
      <vt:lpstr>Reasoning methodology</vt:lpstr>
      <vt:lpstr>Reasoning methodology</vt:lpstr>
      <vt:lpstr>Reasoning methodology</vt:lpstr>
      <vt:lpstr>EXPERIMENT INSTRUCTIONS</vt:lpstr>
      <vt:lpstr>We pay attention to: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Παρουσίαση του PowerPoint</dc:title>
  <dc:creator>User01</dc:creator>
  <cp:lastModifiedBy>user</cp:lastModifiedBy>
  <cp:revision>138</cp:revision>
  <dcterms:created xsi:type="dcterms:W3CDTF">2023-09-14T06:17:29Z</dcterms:created>
  <dcterms:modified xsi:type="dcterms:W3CDTF">2024-06-24T07:55:11Z</dcterms:modified>
</cp:coreProperties>
</file>