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sldIdLst>
    <p:sldId id="256" r:id="rId2"/>
    <p:sldId id="276" r:id="rId3"/>
    <p:sldId id="257" r:id="rId4"/>
    <p:sldId id="275" r:id="rId5"/>
    <p:sldId id="258" r:id="rId6"/>
    <p:sldId id="269" r:id="rId7"/>
    <p:sldId id="273" r:id="rId8"/>
  </p:sldIdLst>
  <p:sldSz cx="12192000" cy="6858000"/>
  <p:notesSz cx="6858000" cy="9144000"/>
  <p:defaultTextStyle>
    <a:defPPr>
      <a:defRPr lang="en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000" autoAdjust="0"/>
    <p:restoredTop sz="94660"/>
  </p:normalViewPr>
  <p:slideViewPr>
    <p:cSldViewPr snapToGrid="0">
      <p:cViewPr varScale="1">
        <p:scale>
          <a:sx n="91" d="100"/>
          <a:sy n="91" d="100"/>
        </p:scale>
        <p:origin x="-534" y="-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752475" y="744538"/>
            <a:ext cx="10674350" cy="5349875"/>
            <a:chOff x="752858" y="744469"/>
            <a:chExt cx="10674117" cy="5349671"/>
          </a:xfrm>
        </p:grpSpPr>
        <p:sp>
          <p:nvSpPr>
            <p:cNvPr id="5" name="Freeform 6"/>
            <p:cNvSpPr>
              <a:spLocks/>
            </p:cNvSpPr>
            <p:nvPr/>
          </p:nvSpPr>
          <p:spPr bwMode="auto">
            <a:xfrm>
              <a:off x="8152034" y="1685820"/>
              <a:ext cx="3274941" cy="4408320"/>
            </a:xfrm>
            <a:custGeom>
              <a:avLst/>
              <a:gdLst>
                <a:gd name="T0" fmla="*/ 0 w 10000"/>
                <a:gd name="T1" fmla="*/ 0 h 10000"/>
                <a:gd name="T2" fmla="*/ 10000 w 10000"/>
                <a:gd name="T3" fmla="*/ 10000 h 10000"/>
              </a:gdLst>
              <a:ahLst/>
              <a:cxnLst>
                <a:cxn ang="0">
                  <a:pos x="8761" y="0"/>
                </a:cxn>
                <a:cxn ang="0">
                  <a:pos x="10000" y="0"/>
                </a:cxn>
                <a:cxn ang="0">
                  <a:pos x="10000" y="10000"/>
                </a:cxn>
                <a:cxn ang="0">
                  <a:pos x="0" y="10000"/>
                </a:cxn>
                <a:cxn ang="0">
                  <a:pos x="0" y="9126"/>
                </a:cxn>
                <a:cxn ang="0">
                  <a:pos x="8761" y="9127"/>
                </a:cxn>
                <a:cxn ang="0">
                  <a:pos x="8761" y="0"/>
                </a:cxn>
              </a:cxnLst>
              <a:rect l="T0" t="T1" r="T2" b="T3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6" name="Freeform 6"/>
            <p:cNvSpPr>
              <a:spLocks/>
            </p:cNvSpPr>
            <p:nvPr/>
          </p:nvSpPr>
          <p:spPr bwMode="auto">
            <a:xfrm flipH="1" flipV="1">
              <a:off x="752858" y="744469"/>
              <a:ext cx="3274942" cy="4408319"/>
            </a:xfrm>
            <a:custGeom>
              <a:avLst/>
              <a:gdLst>
                <a:gd name="T0" fmla="*/ 0 w 10002"/>
                <a:gd name="T1" fmla="*/ 0 h 10000"/>
                <a:gd name="T2" fmla="*/ 10002 w 10002"/>
                <a:gd name="T3" fmla="*/ 10000 h 10000"/>
              </a:gdLst>
              <a:ahLst/>
              <a:cxnLst>
                <a:cxn ang="0">
                  <a:pos x="8763" y="0"/>
                </a:cxn>
                <a:cxn ang="0">
                  <a:pos x="10002" y="0"/>
                </a:cxn>
                <a:cxn ang="0">
                  <a:pos x="10002" y="10000"/>
                </a:cxn>
                <a:cxn ang="0">
                  <a:pos x="2" y="10000"/>
                </a:cxn>
                <a:cxn ang="0">
                  <a:pos x="0" y="9125"/>
                </a:cxn>
                <a:cxn ang="0">
                  <a:pos x="8763" y="9128"/>
                </a:cxn>
                <a:cxn ang="0">
                  <a:pos x="8763" y="0"/>
                </a:cxn>
              </a:cxnLst>
              <a:rect l="T0" t="T1" r="T2" b="T3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752475" y="6453188"/>
            <a:ext cx="1608138" cy="40481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612B4CCF-B9F1-4D28-AB80-5E28E0E51A9B}" type="datetimeFigureOut">
              <a:rPr lang="el-GR"/>
              <a:pPr>
                <a:defRPr/>
              </a:pPr>
              <a:t>24/6/2024</a:t>
            </a:fld>
            <a:endParaRPr lang="el-GR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450" y="6453188"/>
            <a:ext cx="7023100" cy="404812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1388" y="6453188"/>
            <a:ext cx="1595437" cy="404812"/>
          </a:xfrm>
        </p:spPr>
        <p:txBody>
          <a:bodyPr/>
          <a:lstStyle>
            <a:lvl1pPr>
              <a:defRPr/>
            </a:lvl1pPr>
          </a:lstStyle>
          <a:p>
            <a:fld id="{368E03A6-B90F-44CA-869F-49F627201C7D}" type="slidenum">
              <a:rPr lang="el-GR" altLang="el-GR"/>
              <a:pPr/>
              <a:t>‹#›</a:t>
            </a:fld>
            <a:endParaRPr lang="el-GR" altLang="el-G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52A27A-A706-4014-B7A9-CDD379EAFAE3}" type="datetimeFigureOut">
              <a:rPr lang="el-GR"/>
              <a:pPr>
                <a:defRPr/>
              </a:pPr>
              <a:t>24/6/2024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F3E455-5F42-4A0B-924B-763ACB95D871}" type="slidenum">
              <a:rPr lang="el-GR" altLang="el-GR"/>
              <a:pPr/>
              <a:t>‹#›</a:t>
            </a:fld>
            <a:endParaRPr lang="el-GR" alt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CE37BE-25A4-4932-A905-4A902F123F60}" type="datetimeFigureOut">
              <a:rPr lang="el-GR"/>
              <a:pPr>
                <a:defRPr/>
              </a:pPr>
              <a:t>24/6/2024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8449F0-92CC-46F7-95A4-0FD63E0306F1}" type="slidenum">
              <a:rPr lang="el-GR" altLang="el-GR"/>
              <a:pPr/>
              <a:t>‹#›</a:t>
            </a:fld>
            <a:endParaRPr lang="el-GR" alt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42D616-DC72-4456-8495-F3CAFC006E71}" type="datetimeFigureOut">
              <a:rPr lang="el-GR"/>
              <a:pPr>
                <a:defRPr/>
              </a:pPr>
              <a:t>24/6/2024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9BB16E-E8D8-4A26-A24E-4E8B214131A1}" type="slidenum">
              <a:rPr lang="el-GR" altLang="el-GR"/>
              <a:pPr/>
              <a:t>‹#›</a:t>
            </a:fld>
            <a:endParaRPr lang="el-GR" alt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/>
          <p:cNvSpPr>
            <a:spLocks/>
          </p:cNvSpPr>
          <p:nvPr/>
        </p:nvSpPr>
        <p:spPr bwMode="auto">
          <a:xfrm>
            <a:off x="8151813" y="1685925"/>
            <a:ext cx="3275012" cy="4408488"/>
          </a:xfrm>
          <a:custGeom>
            <a:avLst/>
            <a:gdLst>
              <a:gd name="T0" fmla="*/ 0 w 4125"/>
              <a:gd name="T1" fmla="*/ 0 h 5554"/>
              <a:gd name="T2" fmla="*/ 4125 w 4125"/>
              <a:gd name="T3" fmla="*/ 5554 h 5554"/>
            </a:gdLst>
            <a:ahLst/>
            <a:cxnLst>
              <a:cxn ang="0">
                <a:pos x="3614" y="0"/>
              </a:cxn>
              <a:cxn ang="0">
                <a:pos x="4125" y="0"/>
              </a:cxn>
              <a:cxn ang="0">
                <a:pos x="4125" y="5554"/>
              </a:cxn>
              <a:cxn ang="0">
                <a:pos x="0" y="5554"/>
              </a:cxn>
              <a:cxn ang="0">
                <a:pos x="0" y="5074"/>
              </a:cxn>
              <a:cxn ang="0">
                <a:pos x="3614" y="5074"/>
              </a:cxn>
              <a:cxn ang="0">
                <a:pos x="3614" y="0"/>
              </a:cxn>
            </a:cxnLst>
            <a:rect l="T0" t="T1" r="T2" b="T3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round/>
            <a:headEnd/>
            <a:tailEnd/>
          </a:ln>
        </p:spPr>
        <p:txBody>
          <a:bodyPr/>
          <a:lstStyle/>
          <a:p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38188" y="6453188"/>
            <a:ext cx="1622425" cy="40481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0273AF2C-813A-4624-9D1B-4B9E69CF8923}" type="datetimeFigureOut">
              <a:rPr lang="el-GR"/>
              <a:pPr>
                <a:defRPr/>
              </a:pPr>
              <a:t>24/6/2024</a:t>
            </a:fld>
            <a:endParaRPr lang="el-G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450" y="6453188"/>
            <a:ext cx="7023100" cy="404812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1388" y="6453188"/>
            <a:ext cx="1595437" cy="404812"/>
          </a:xfrm>
        </p:spPr>
        <p:txBody>
          <a:bodyPr/>
          <a:lstStyle>
            <a:lvl1pPr>
              <a:defRPr/>
            </a:lvl1pPr>
          </a:lstStyle>
          <a:p>
            <a:fld id="{18C2D357-B947-4897-8560-7BAB7BFE7D84}" type="slidenum">
              <a:rPr lang="el-GR" altLang="el-GR"/>
              <a:pPr/>
              <a:t>‹#›</a:t>
            </a:fld>
            <a:endParaRPr lang="el-GR" altLang="el-G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0C6230-6BE4-4C11-A2F9-C0C188984A69}" type="datetimeFigureOut">
              <a:rPr lang="el-GR"/>
              <a:pPr>
                <a:defRPr/>
              </a:pPr>
              <a:t>24/6/2024</a:t>
            </a:fld>
            <a:endParaRPr lang="el-G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DA4EFF-B45F-40DD-8C97-6897A05DB35E}" type="slidenum">
              <a:rPr lang="el-GR" altLang="el-GR"/>
              <a:pPr/>
              <a:t>‹#›</a:t>
            </a:fld>
            <a:endParaRPr lang="el-GR" alt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6A8953-1DE4-4218-9CE4-82115F335A36}" type="datetimeFigureOut">
              <a:rPr lang="el-GR"/>
              <a:pPr>
                <a:defRPr/>
              </a:pPr>
              <a:t>24/6/2024</a:t>
            </a:fld>
            <a:endParaRPr lang="el-GR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78F3F7-8DB6-4B70-9516-5BE1AFB7D1CB}" type="slidenum">
              <a:rPr lang="el-GR" altLang="el-GR"/>
              <a:pPr/>
              <a:t>‹#›</a:t>
            </a:fld>
            <a:endParaRPr lang="el-GR" alt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6F293D-5171-4875-876C-346CD4D43CF1}" type="datetimeFigureOut">
              <a:rPr lang="el-GR"/>
              <a:pPr>
                <a:defRPr/>
              </a:pPr>
              <a:t>24/6/2024</a:t>
            </a:fld>
            <a:endParaRPr lang="el-G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22DCBB-2E46-46C7-8381-6A8D5D6633E0}" type="slidenum">
              <a:rPr lang="el-GR" altLang="el-GR"/>
              <a:pPr/>
              <a:t>‹#›</a:t>
            </a:fld>
            <a:endParaRPr lang="el-GR" alt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3B3793-1B30-4F22-9719-6449BEAF0E1C}" type="datetimeFigureOut">
              <a:rPr lang="el-GR"/>
              <a:pPr>
                <a:defRPr/>
              </a:pPr>
              <a:t>24/6/2024</a:t>
            </a:fld>
            <a:endParaRPr lang="el-GR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E9B5FB-B804-4C9C-9F78-9B3322121E4F}" type="slidenum">
              <a:rPr lang="el-GR" altLang="el-GR"/>
              <a:pPr/>
              <a:t>‹#›</a:t>
            </a:fld>
            <a:endParaRPr lang="el-GR" alt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0"/>
            <a:ext cx="530383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8"/>
          <p:cNvSpPr/>
          <p:nvPr/>
        </p:nvSpPr>
        <p:spPr>
          <a:xfrm>
            <a:off x="5303838" y="0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188"/>
            <a:ext cx="1204913" cy="40481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A15057EC-E669-499F-BF78-90E9747713D7}" type="datetimeFigureOut">
              <a:rPr lang="el-GR"/>
              <a:pPr>
                <a:defRPr/>
              </a:pPr>
              <a:t>24/6/2024</a:t>
            </a:fld>
            <a:endParaRPr lang="el-GR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6625" y="6453188"/>
            <a:ext cx="2373313" cy="40481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775" y="6453188"/>
            <a:ext cx="1595438" cy="404812"/>
          </a:xfrm>
        </p:spPr>
        <p:txBody>
          <a:bodyPr/>
          <a:lstStyle>
            <a:lvl1pPr>
              <a:defRPr/>
            </a:lvl1pPr>
          </a:lstStyle>
          <a:p>
            <a:fld id="{BF5FA5A4-3BB3-464D-98FD-B29B6191BAF7}" type="slidenum">
              <a:rPr lang="el-GR" altLang="el-GR"/>
              <a:pPr/>
              <a:t>‹#›</a:t>
            </a:fld>
            <a:endParaRPr lang="el-GR" alt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0"/>
            <a:ext cx="530383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8"/>
          <p:cNvSpPr/>
          <p:nvPr/>
        </p:nvSpPr>
        <p:spPr>
          <a:xfrm>
            <a:off x="5303838" y="0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rtlCol="0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l-GR" noProof="0"/>
              <a:t>Κάντε κλικ στο εικονίδιο για να προσθέσετε εικόνα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188"/>
            <a:ext cx="1204913" cy="40481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6D6789E-C4A3-436E-8C49-2C0274679D37}" type="datetimeFigureOut">
              <a:rPr lang="el-GR"/>
              <a:pPr>
                <a:defRPr/>
              </a:pPr>
              <a:t>24/6/2024</a:t>
            </a:fld>
            <a:endParaRPr lang="el-GR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6625" y="6453188"/>
            <a:ext cx="2373313" cy="40481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775" y="6453188"/>
            <a:ext cx="1595438" cy="404812"/>
          </a:xfrm>
        </p:spPr>
        <p:txBody>
          <a:bodyPr/>
          <a:lstStyle>
            <a:lvl1pPr>
              <a:defRPr/>
            </a:lvl1pPr>
          </a:lstStyle>
          <a:p>
            <a:fld id="{C0D37462-61A7-4632-A787-C08D0A72E568}" type="slidenum">
              <a:rPr lang="el-GR" altLang="el-GR"/>
              <a:pPr/>
              <a:t>‹#›</a:t>
            </a:fld>
            <a:endParaRPr lang="el-GR" alt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371600" y="685800"/>
            <a:ext cx="9601200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altLang="el-GR" smtClean="0"/>
              <a:t>Κάντε κλικ για να επεξεργαστείτε τον τίτλο υποδείγματος</a:t>
            </a:r>
            <a:endParaRPr lang="en-US" altLang="el-GR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371600" y="2286000"/>
            <a:ext cx="96012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altLang="el-GR" smtClean="0"/>
              <a:t>Στυλ κειμένου υποδείγματος</a:t>
            </a:r>
          </a:p>
          <a:p>
            <a:pPr lvl="1"/>
            <a:r>
              <a:rPr lang="el-GR" altLang="el-GR" smtClean="0"/>
              <a:t>Δεύτερο επίπεδο</a:t>
            </a:r>
          </a:p>
          <a:p>
            <a:pPr lvl="2"/>
            <a:r>
              <a:rPr lang="el-GR" altLang="el-GR" smtClean="0"/>
              <a:t>Τρίτο επίπεδο</a:t>
            </a:r>
          </a:p>
          <a:p>
            <a:pPr lvl="3"/>
            <a:r>
              <a:rPr lang="el-GR" altLang="el-GR" smtClean="0"/>
              <a:t>Τέταρτο επίπεδο</a:t>
            </a:r>
          </a:p>
          <a:p>
            <a:pPr lvl="4"/>
            <a:r>
              <a:rPr lang="el-GR" altLang="el-GR" smtClean="0"/>
              <a:t>Πέμπτο επίπεδο</a:t>
            </a:r>
            <a:endParaRPr lang="en-US" altLang="el-GR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188"/>
            <a:ext cx="1204913" cy="4048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aseline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87C8F9D-BB2E-4562-9E25-562B72DD400C}" type="datetimeFigureOut">
              <a:rPr lang="el-GR"/>
              <a:pPr>
                <a:defRPr/>
              </a:pPr>
              <a:t>24/6/2024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4013" y="6453188"/>
            <a:ext cx="6280150" cy="4048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aseline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613" y="6453188"/>
            <a:ext cx="1597025" cy="40481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tx2"/>
                </a:solidFill>
                <a:latin typeface="Franklin Gothic Book" pitchFamily="34" charset="0"/>
              </a:defRPr>
            </a:lvl1pPr>
          </a:lstStyle>
          <a:p>
            <a:fld id="{EC198819-9DCF-4F2A-9207-54D7EB0A3622}" type="slidenum">
              <a:rPr lang="el-GR" altLang="el-GR"/>
              <a:pPr/>
              <a:t>‹#›</a:t>
            </a:fld>
            <a:endParaRPr lang="el-GR" altLang="el-GR"/>
          </a:p>
        </p:txBody>
      </p:sp>
      <p:sp>
        <p:nvSpPr>
          <p:cNvPr id="9" name="Rectangle 8"/>
          <p:cNvSpPr/>
          <p:nvPr/>
        </p:nvSpPr>
        <p:spPr>
          <a:xfrm>
            <a:off x="477838" y="0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2" r:id="rId1"/>
    <p:sldLayoutId id="2147483775" r:id="rId2"/>
    <p:sldLayoutId id="2147483783" r:id="rId3"/>
    <p:sldLayoutId id="2147483776" r:id="rId4"/>
    <p:sldLayoutId id="2147483777" r:id="rId5"/>
    <p:sldLayoutId id="2147483778" r:id="rId6"/>
    <p:sldLayoutId id="2147483779" r:id="rId7"/>
    <p:sldLayoutId id="2147483784" r:id="rId8"/>
    <p:sldLayoutId id="2147483785" r:id="rId9"/>
    <p:sldLayoutId id="2147483780" r:id="rId10"/>
    <p:sldLayoutId id="2147483781" r:id="rId11"/>
  </p:sldLayoutIdLst>
  <p:txStyles>
    <p:titleStyle>
      <a:lvl1pPr algn="l" rtl="0" eaLnBrk="0" fontAlgn="base" hangingPunct="0">
        <a:lnSpc>
          <a:spcPct val="89000"/>
        </a:lnSpc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9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anklin Gothic Book" pitchFamily="34" charset="0"/>
        </a:defRPr>
      </a:lvl2pPr>
      <a:lvl3pPr algn="l" rtl="0" eaLnBrk="0" fontAlgn="base" hangingPunct="0">
        <a:lnSpc>
          <a:spcPct val="89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anklin Gothic Book" pitchFamily="34" charset="0"/>
        </a:defRPr>
      </a:lvl3pPr>
      <a:lvl4pPr algn="l" rtl="0" eaLnBrk="0" fontAlgn="base" hangingPunct="0">
        <a:lnSpc>
          <a:spcPct val="89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anklin Gothic Book" pitchFamily="34" charset="0"/>
        </a:defRPr>
      </a:lvl4pPr>
      <a:lvl5pPr algn="l" rtl="0" eaLnBrk="0" fontAlgn="base" hangingPunct="0">
        <a:lnSpc>
          <a:spcPct val="89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anklin Gothic Book" pitchFamily="34" charset="0"/>
        </a:defRPr>
      </a:lvl5pPr>
      <a:lvl6pPr marL="457200" algn="l" rtl="0" fontAlgn="base">
        <a:lnSpc>
          <a:spcPct val="89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anklin Gothic Book" pitchFamily="34" charset="0"/>
        </a:defRPr>
      </a:lvl6pPr>
      <a:lvl7pPr marL="914400" algn="l" rtl="0" fontAlgn="base">
        <a:lnSpc>
          <a:spcPct val="89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anklin Gothic Book" pitchFamily="34" charset="0"/>
        </a:defRPr>
      </a:lvl7pPr>
      <a:lvl8pPr marL="1371600" algn="l" rtl="0" fontAlgn="base">
        <a:lnSpc>
          <a:spcPct val="89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anklin Gothic Book" pitchFamily="34" charset="0"/>
        </a:defRPr>
      </a:lvl8pPr>
      <a:lvl9pPr marL="1828800" algn="l" rtl="0" fontAlgn="base">
        <a:lnSpc>
          <a:spcPct val="89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anklin Gothic Book" pitchFamily="34" charset="0"/>
        </a:defRPr>
      </a:lvl9pPr>
    </p:titleStyle>
    <p:bodyStyle>
      <a:lvl1pPr marL="382588" indent="-382588" algn="l" rtl="0" eaLnBrk="0" fontAlgn="base" hangingPunct="0">
        <a:lnSpc>
          <a:spcPct val="94000"/>
        </a:lnSpc>
        <a:spcBef>
          <a:spcPts val="1000"/>
        </a:spcBef>
        <a:spcAft>
          <a:spcPts val="200"/>
        </a:spcAft>
        <a:buFont typeface="Franklin Gothic Book" pitchFamily="34" charset="0"/>
        <a:buChar char="■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2588" algn="l" rtl="0" eaLnBrk="0" fontAlgn="base" hangingPunct="0">
        <a:lnSpc>
          <a:spcPct val="94000"/>
        </a:lnSpc>
        <a:spcBef>
          <a:spcPts val="500"/>
        </a:spcBef>
        <a:spcAft>
          <a:spcPts val="200"/>
        </a:spcAft>
        <a:buFont typeface="Franklin Gothic Book" pitchFamily="34" charset="0"/>
        <a:buChar char="–"/>
        <a:defRPr sz="2000" i="1" kern="120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2588" algn="l" rtl="0" eaLnBrk="0" fontAlgn="base" hangingPunct="0">
        <a:lnSpc>
          <a:spcPct val="94000"/>
        </a:lnSpc>
        <a:spcBef>
          <a:spcPts val="500"/>
        </a:spcBef>
        <a:spcAft>
          <a:spcPts val="200"/>
        </a:spcAft>
        <a:buFont typeface="Franklin Gothic Book" pitchFamily="34" charset="0"/>
        <a:buChar char="■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2588" algn="l" rtl="0" eaLnBrk="0" fontAlgn="base" hangingPunct="0">
        <a:lnSpc>
          <a:spcPct val="94000"/>
        </a:lnSpc>
        <a:spcBef>
          <a:spcPts val="500"/>
        </a:spcBef>
        <a:spcAft>
          <a:spcPts val="200"/>
        </a:spcAft>
        <a:buFont typeface="Franklin Gothic Book" pitchFamily="34" charset="0"/>
        <a:buChar char="–"/>
        <a:defRPr sz="2000" i="1" kern="120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2588" algn="l" rtl="0" eaLnBrk="0" fontAlgn="base" hangingPunct="0">
        <a:lnSpc>
          <a:spcPct val="94000"/>
        </a:lnSpc>
        <a:spcBef>
          <a:spcPts val="500"/>
        </a:spcBef>
        <a:spcAft>
          <a:spcPts val="200"/>
        </a:spcAft>
        <a:buFont typeface="Franklin Gothic Book" pitchFamily="34" charset="0"/>
        <a:buChar char="■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wordwall.net/el/resource/56771555/%ce%bc%ce%b1%ce%b8%ce%b7%ce%bc%ce%b1%cf%84%ce%b9%ce%ba%ce%ac/%cf%84%ce%b9-%ce%bc%ce%ad%cf%81%ce%bf%cf%82-%cf%84%ce%b7%cf%82-%cf%80%ce%af%cf%84%cf%83%ce%b1%cf%82-%ce%ad%cf%86%ce%b1%ce%b3%ce%b1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3.jpeg"/><Relationship Id="rId4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phet.colorado.edu/sims/html/build-a-fraction/latest/build-a-fraction_el.html" TargetMode="External"/><Relationship Id="rId2" Type="http://schemas.openxmlformats.org/officeDocument/2006/relationships/hyperlink" Target="https://phet.colorado.edu/sims/html/fractions-intro/latest/fractions-intro_el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1.jpe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2562225" y="2071688"/>
            <a:ext cx="8267700" cy="120015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world of fractions</a:t>
            </a:r>
            <a:endParaRPr lang="el-GR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030288" y="4027488"/>
            <a:ext cx="9144000" cy="1655762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defRPr/>
            </a:pPr>
            <a:endParaRPr lang="el-GR" dirty="0"/>
          </a:p>
          <a:p>
            <a:pPr eaLnBrk="1" fontAlgn="auto" hangingPunct="1">
              <a:defRPr/>
            </a:pPr>
            <a:endParaRPr lang="el-GR" dirty="0"/>
          </a:p>
          <a:p>
            <a:pPr eaLnBrk="1" fontAlgn="auto" hangingPunct="1">
              <a:defRPr/>
            </a:pPr>
            <a:endParaRPr lang="el-GR" dirty="0"/>
          </a:p>
          <a:p>
            <a:pPr algn="l" eaLnBrk="1" fontAlgn="auto" hangingPunct="1">
              <a:defRPr/>
            </a:pPr>
            <a:r>
              <a:rPr lang="en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Creator: Pelagia Bellou</a:t>
            </a:r>
            <a:endParaRPr lang="el-G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defRPr/>
            </a:pPr>
            <a:endParaRPr lang="el-GR" dirty="0"/>
          </a:p>
        </p:txBody>
      </p:sp>
      <p:sp>
        <p:nvSpPr>
          <p:cNvPr id="6148" name="Ορθογώνιο 3"/>
          <p:cNvSpPr>
            <a:spLocks noChangeArrowheads="1"/>
          </p:cNvSpPr>
          <p:nvPr/>
        </p:nvSpPr>
        <p:spPr bwMode="auto">
          <a:xfrm>
            <a:off x="468313" y="890588"/>
            <a:ext cx="112553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en" altLang="el-GR">
                <a:solidFill>
                  <a:srgbClr val="1D6295"/>
                </a:solidFill>
                <a:latin typeface="Times New Roman" pitchFamily="18" charset="0"/>
                <a:cs typeface="Times New Roman" pitchFamily="18" charset="0"/>
              </a:rPr>
              <a:t>ERASMUS +</a:t>
            </a:r>
          </a:p>
          <a:p>
            <a:pPr algn="ctr" eaLnBrk="1" hangingPunct="1"/>
            <a:r>
              <a:rPr lang="en" altLang="el-GR">
                <a:solidFill>
                  <a:srgbClr val="1D6295"/>
                </a:solidFill>
                <a:latin typeface="Times New Roman" pitchFamily="18" charset="0"/>
                <a:cs typeface="Times New Roman" pitchFamily="18" charset="0"/>
              </a:rPr>
              <a:t>2021-1-EL01-KA220-SCH-000027823</a:t>
            </a:r>
            <a:endParaRPr lang="en-US" altLang="el-GR">
              <a:solidFill>
                <a:srgbClr val="1D6295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/>
            <a:r>
              <a:rPr lang="en" altLang="el-GR">
                <a:solidFill>
                  <a:srgbClr val="1D6295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" altLang="el-GR">
                <a:solidFill>
                  <a:srgbClr val="1D6295"/>
                </a:solidFill>
                <a:latin typeface="Times New Roman" pitchFamily="18" charset="0"/>
                <a:cs typeface="Times New Roman" pitchFamily="18" charset="0"/>
              </a:rPr>
              <a:t>« STEAM &amp; Digital Skills : Searching for the new Leonardos »</a:t>
            </a:r>
          </a:p>
        </p:txBody>
      </p:sp>
      <p:pic>
        <p:nvPicPr>
          <p:cNvPr id="6149" name="Εικόνα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48863" y="179388"/>
            <a:ext cx="1462087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Εικόνα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30288" y="1062038"/>
            <a:ext cx="1811337" cy="270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Εικόνα 6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302625" y="4302125"/>
            <a:ext cx="2752725" cy="139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943100" y="371475"/>
            <a:ext cx="4957763" cy="966788"/>
          </a:xfrm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Fractions</a:t>
            </a:r>
            <a:r>
              <a:rPr lang="el-GR" dirty="0"/>
              <a:t/>
            </a:r>
            <a:br>
              <a:rPr lang="el-GR" dirty="0"/>
            </a:br>
            <a:r>
              <a:rPr lang="en" dirty="0"/>
              <a:t>                </a:t>
            </a:r>
            <a:r>
              <a:rPr lang="el-GR" dirty="0"/>
              <a:t/>
            </a:r>
            <a:br>
              <a:rPr lang="el-GR" dirty="0"/>
            </a:br>
            <a:r>
              <a:rPr lang="el-GR" dirty="0"/>
              <a:t/>
            </a:r>
            <a:br>
              <a:rPr lang="el-GR" dirty="0"/>
            </a:br>
            <a:r>
              <a:rPr lang="en" dirty="0"/>
              <a:t> </a:t>
            </a:r>
            <a:r>
              <a:rPr lang="el-GR" dirty="0"/>
              <a:t/>
            </a:r>
            <a:br>
              <a:rPr lang="el-GR" dirty="0"/>
            </a:br>
            <a:r>
              <a:rPr lang="el-GR" dirty="0"/>
              <a:t/>
            </a:r>
            <a:br>
              <a:rPr lang="el-GR" dirty="0"/>
            </a:br>
            <a:endParaRPr lang="el-GR" dirty="0"/>
          </a:p>
        </p:txBody>
      </p:sp>
      <p:pic>
        <p:nvPicPr>
          <p:cNvPr id="7171" name="Εικόνα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888538" y="1982788"/>
            <a:ext cx="1811337" cy="260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Εικόνα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63163" y="579438"/>
            <a:ext cx="1462087" cy="124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Θέση περιεχομένου 5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9264650" y="5049838"/>
            <a:ext cx="2752725" cy="1666875"/>
          </a:xfrm>
        </p:spPr>
      </p:pic>
      <p:pic>
        <p:nvPicPr>
          <p:cNvPr id="7174" name="Picture 7" descr="Fraction clipart 20 free Cliparts | Download images on Clipground 202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99250" y="534988"/>
            <a:ext cx="2860675" cy="329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5" name="Picture 9" descr="Fractions clipart 20 free Cliparts | Download images on Clipground 202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81075" y="3494088"/>
            <a:ext cx="2724150" cy="311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6" name="Picture 11" descr="404 - File or directory not found. | Math, Math made easy, Teacher websites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110038" y="1449388"/>
            <a:ext cx="2184400" cy="3449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Τίτλος 1"/>
          <p:cNvSpPr>
            <a:spLocks noGrp="1"/>
          </p:cNvSpPr>
          <p:nvPr>
            <p:ph type="title"/>
          </p:nvPr>
        </p:nvSpPr>
        <p:spPr>
          <a:xfrm>
            <a:off x="1017588" y="233363"/>
            <a:ext cx="3146425" cy="6364287"/>
          </a:xfrm>
        </p:spPr>
        <p:txBody>
          <a:bodyPr/>
          <a:lstStyle/>
          <a:p>
            <a:pPr algn="ctr" eaLnBrk="1" hangingPunct="1"/>
            <a:r>
              <a:rPr lang="en" sz="2400" b="1" dirty="0" smtClean="0">
                <a:latin typeface="Times New Roman" pitchFamily="18" charset="0"/>
                <a:cs typeface="Times New Roman" pitchFamily="18" charset="0"/>
              </a:rPr>
              <a:t>THE hours and fractions</a:t>
            </a:r>
            <a:r>
              <a:rPr lang="el-GR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l-GR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" sz="2400" dirty="0" smtClean="0">
                <a:latin typeface="Times New Roman" pitchFamily="18" charset="0"/>
                <a:cs typeface="Times New Roman" pitchFamily="18" charset="0"/>
              </a:rPr>
              <a:t>What do the expressions mean ?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we have to be in the theater at 2:00, we better get over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there,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it's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quarter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" sz="2400" dirty="0" smtClean="0">
                <a:latin typeface="Times New Roman" pitchFamily="18" charset="0"/>
                <a:cs typeface="Times New Roman" pitchFamily="18" charset="0"/>
              </a:rPr>
              <a:t>!</a:t>
            </a:r>
            <a:r>
              <a:rPr lang="en" sz="2400" dirty="0" smtClean="0">
                <a:latin typeface="Times New Roman" pitchFamily="18" charset="0"/>
                <a:cs typeface="Times New Roman" pitchFamily="18" charset="0"/>
              </a:rPr>
              <a:t>​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He was 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three quarters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of an hour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early</a:t>
            </a:r>
            <a:r>
              <a:rPr lang="en" sz="2400" dirty="0" smtClean="0">
                <a:latin typeface="Times New Roman" pitchFamily="18" charset="0"/>
                <a:cs typeface="Times New Roman" pitchFamily="18" charset="0"/>
              </a:rPr>
              <a:t>!</a:t>
            </a:r>
            <a:r>
              <a:rPr lang="en" sz="2400" b="1" i="1" u="sng" dirty="0" smtClean="0">
                <a:latin typeface="Times New Roman" pitchFamily="18" charset="0"/>
                <a:cs typeface="Times New Roman" pitchFamily="18" charset="0"/>
              </a:rPr>
              <a:t>​​​​</a:t>
            </a:r>
            <a:r>
              <a:rPr lang="en" sz="2400" dirty="0" smtClean="0">
                <a:latin typeface="Times New Roman" pitchFamily="18" charset="0"/>
                <a:cs typeface="Times New Roman" pitchFamily="18" charset="0"/>
              </a:rPr>
              <a:t>​</a:t>
            </a:r>
            <a:r>
              <a:rPr lang="el-GR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l-GR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l-GR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l-GR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" sz="2400" dirty="0" smtClean="0">
                <a:latin typeface="Times New Roman" pitchFamily="18" charset="0"/>
                <a:cs typeface="Times New Roman" pitchFamily="18" charset="0"/>
              </a:rPr>
              <a:t>Which pictures do they match </a:t>
            </a:r>
            <a:r>
              <a:rPr lang="en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el-GR" altLang="el-GR" dirty="0" smtClean="0"/>
          </a:p>
        </p:txBody>
      </p:sp>
      <p:pic>
        <p:nvPicPr>
          <p:cNvPr id="8195" name="Εικόνα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94875" y="1943100"/>
            <a:ext cx="1811338" cy="2605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Εικόνα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63163" y="579438"/>
            <a:ext cx="1462087" cy="124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Θέση περιεχομένου 5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9417050" y="4930775"/>
            <a:ext cx="2752725" cy="1666875"/>
          </a:xfrm>
        </p:spPr>
      </p:pic>
      <p:pic>
        <p:nvPicPr>
          <p:cNvPr id="8198" name="Picture 2" descr="ΜΑΘΗΜΑΤΙΚΑ Ε – ΠΑΙΖΩ ΚΑΙ ΜΑΘΑΙΝΩ ΤΑ ΚΛΑΣΜΑΤΑ | Αφιερωμένο στα μαθητούδια!"/>
          <p:cNvPicPr>
            <a:picLocks noChangeAspect="1" noChangeArrowheads="1"/>
          </p:cNvPicPr>
          <p:nvPr/>
        </p:nvPicPr>
        <p:blipFill>
          <a:blip r:embed="rId5"/>
          <a:srcRect l="52763" t="36234" r="2328" b="-1945"/>
          <a:stretch>
            <a:fillRect/>
          </a:stretch>
        </p:blipFill>
        <p:spPr bwMode="auto">
          <a:xfrm>
            <a:off x="4392613" y="1041400"/>
            <a:ext cx="4795837" cy="526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Τίτλος 1"/>
          <p:cNvSpPr>
            <a:spLocks noGrp="1"/>
          </p:cNvSpPr>
          <p:nvPr>
            <p:ph type="title"/>
          </p:nvPr>
        </p:nvSpPr>
        <p:spPr>
          <a:xfrm>
            <a:off x="2090738" y="579438"/>
            <a:ext cx="6242050" cy="728662"/>
          </a:xfrm>
        </p:spPr>
        <p:txBody>
          <a:bodyPr/>
          <a:lstStyle/>
          <a:p>
            <a:pPr eaLnBrk="1" hangingPunct="1"/>
            <a:r>
              <a:rPr lang="en" altLang="el-GR" smtClean="0">
                <a:latin typeface="Times New Roman" pitchFamily="18" charset="0"/>
                <a:cs typeface="Times New Roman" pitchFamily="18" charset="0"/>
              </a:rPr>
              <a:t>Recipes and Fractions</a:t>
            </a:r>
          </a:p>
        </p:txBody>
      </p:sp>
      <p:pic>
        <p:nvPicPr>
          <p:cNvPr id="9219" name="Εικόνα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888538" y="1971675"/>
            <a:ext cx="1811337" cy="255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Εικόνα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63163" y="579438"/>
            <a:ext cx="1462087" cy="124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Θέση περιεχομένου 5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9302750" y="4930775"/>
            <a:ext cx="2752725" cy="1666875"/>
          </a:xfrm>
        </p:spPr>
      </p:pic>
      <p:sp>
        <p:nvSpPr>
          <p:cNvPr id="9222" name="TextBox 2"/>
          <p:cNvSpPr txBox="1">
            <a:spLocks noChangeArrowheads="1"/>
          </p:cNvSpPr>
          <p:nvPr/>
        </p:nvSpPr>
        <p:spPr bwMode="auto">
          <a:xfrm>
            <a:off x="1852613" y="1308100"/>
            <a:ext cx="2987675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CAKE</a:t>
            </a:r>
          </a:p>
          <a:p>
            <a:pPr eaLnBrk="1" hangingPunct="1"/>
            <a:r>
              <a:rPr lang="en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</a:t>
            </a:r>
          </a:p>
          <a:p>
            <a:pPr eaLnBrk="1" hangingPunct="1"/>
            <a:r>
              <a:rPr lang="en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INGREDIENTS</a:t>
            </a:r>
          </a:p>
          <a:p>
            <a:pPr eaLnBrk="1" hangingPunct="1"/>
            <a:endParaRPr lang="el-GR" sz="20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" sz="2800" b="1" u="sng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¼ </a:t>
            </a:r>
            <a:r>
              <a:rPr lang="en" sz="2000" b="1" u="sng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OF A </a:t>
            </a:r>
            <a:r>
              <a:rPr lang="en" sz="2000" b="1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KILO </a:t>
            </a:r>
            <a:r>
              <a:rPr lang="en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OF BUTTER</a:t>
            </a:r>
          </a:p>
          <a:p>
            <a:pPr eaLnBrk="1" hangingPunct="1"/>
            <a:endParaRPr lang="el-GR" sz="20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" sz="2800" b="1" u="sng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¼ </a:t>
            </a:r>
            <a:r>
              <a:rPr lang="en" sz="2000" b="1" u="sng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OF A </a:t>
            </a:r>
            <a:r>
              <a:rPr lang="en" sz="2000" b="1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KILO </a:t>
            </a:r>
            <a:r>
              <a:rPr lang="en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OF SUGAR</a:t>
            </a:r>
          </a:p>
          <a:p>
            <a:pPr eaLnBrk="1" hangingPunct="1"/>
            <a:endParaRPr lang="el-GR" sz="20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" sz="2800" b="1" u="sng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½ </a:t>
            </a:r>
            <a:r>
              <a:rPr lang="en" sz="2000" b="1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KILO </a:t>
            </a:r>
            <a:r>
              <a:rPr lang="en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FLOUR</a:t>
            </a:r>
          </a:p>
          <a:p>
            <a:pPr eaLnBrk="1" hangingPunct="1"/>
            <a:r>
              <a:rPr lang="en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/>
            <a:r>
              <a:rPr lang="en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en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EGGS</a:t>
            </a:r>
            <a:endParaRPr lang="en" sz="20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el-GR" sz="20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en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VANILLA FLAVOR</a:t>
            </a:r>
            <a:endParaRPr lang="en" sz="20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11763" y="2551113"/>
            <a:ext cx="2986087" cy="224676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 eaLnBrk="1" hangingPunct="1">
              <a:buFont typeface="Wingdings" panose="05000000000000000000" pitchFamily="2" charset="2"/>
              <a:buChar char="v"/>
              <a:defRPr/>
            </a:pPr>
            <a:r>
              <a:rPr lang="en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</a:t>
            </a:r>
            <a:r>
              <a:rPr lang="en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DID </a:t>
            </a:r>
            <a:r>
              <a:rPr lang="en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 NOTICE ABOUT THE UNDERLINED PHRASES?</a:t>
            </a:r>
          </a:p>
          <a:p>
            <a:pPr eaLnBrk="1" hangingPunct="1">
              <a:defRPr/>
            </a:pPr>
            <a:endParaRPr lang="el-GR" sz="20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eaLnBrk="1" hangingPunct="1">
              <a:buFont typeface="Wingdings" panose="05000000000000000000" pitchFamily="2" charset="2"/>
              <a:buChar char="v"/>
              <a:defRPr/>
            </a:pPr>
            <a:r>
              <a:rPr lang="en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IS THEIR SIGNIFICANCE?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Τίτλος 1"/>
          <p:cNvSpPr>
            <a:spLocks noGrp="1"/>
          </p:cNvSpPr>
          <p:nvPr>
            <p:ph type="title"/>
          </p:nvPr>
        </p:nvSpPr>
        <p:spPr>
          <a:xfrm>
            <a:off x="827088" y="187325"/>
            <a:ext cx="3502025" cy="6540500"/>
          </a:xfrm>
        </p:spPr>
        <p:txBody>
          <a:bodyPr/>
          <a:lstStyle/>
          <a:p>
            <a:r>
              <a:rPr lang="en" sz="2400" smtClean="0">
                <a:latin typeface="Times New Roman" pitchFamily="18" charset="0"/>
                <a:cs typeface="Times New Roman" pitchFamily="18" charset="0"/>
              </a:rPr>
              <a:t>A fraction is a division!</a:t>
            </a:r>
            <a:r>
              <a:rPr lang="el-GR" sz="24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l-GR" sz="2400" smtClean="0">
                <a:latin typeface="Times New Roman" pitchFamily="18" charset="0"/>
                <a:cs typeface="Times New Roman" pitchFamily="18" charset="0"/>
              </a:rPr>
            </a:br>
            <a:r>
              <a:rPr lang="en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sz="24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l-GR" sz="2400" smtClean="0">
                <a:latin typeface="Times New Roman" pitchFamily="18" charset="0"/>
                <a:cs typeface="Times New Roman" pitchFamily="18" charset="0"/>
              </a:rPr>
            </a:br>
            <a:r>
              <a:rPr lang="en" sz="2400" smtClean="0">
                <a:latin typeface="Times New Roman" pitchFamily="18" charset="0"/>
                <a:cs typeface="Times New Roman" pitchFamily="18" charset="0"/>
              </a:rPr>
              <a:t>Reveals </a:t>
            </a:r>
            <a:r>
              <a:rPr lang="en" sz="2400" u="sng" smtClean="0">
                <a:latin typeface="Times New Roman" pitchFamily="18" charset="0"/>
                <a:cs typeface="Times New Roman" pitchFamily="18" charset="0"/>
              </a:rPr>
              <a:t>part </a:t>
            </a:r>
            <a:r>
              <a:rPr lang="en" sz="2400" b="1" u="sng" smtClean="0"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" sz="2400" u="sng" smtClean="0">
                <a:latin typeface="Times New Roman" pitchFamily="18" charset="0"/>
                <a:cs typeface="Times New Roman" pitchFamily="18" charset="0"/>
              </a:rPr>
              <a:t>a whole </a:t>
            </a:r>
            <a:r>
              <a:rPr lang="en" sz="2400" smtClean="0">
                <a:latin typeface="Times New Roman" pitchFamily="18" charset="0"/>
                <a:cs typeface="Times New Roman" pitchFamily="18" charset="0"/>
              </a:rPr>
              <a:t>!</a:t>
            </a:r>
            <a:r>
              <a:rPr lang="el-GR" sz="24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l-GR" sz="2400" smtClean="0">
                <a:latin typeface="Times New Roman" pitchFamily="18" charset="0"/>
                <a:cs typeface="Times New Roman" pitchFamily="18" charset="0"/>
              </a:rPr>
            </a:br>
            <a:r>
              <a:rPr lang="en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sz="24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l-GR" sz="2400" smtClean="0">
                <a:latin typeface="Times New Roman" pitchFamily="18" charset="0"/>
                <a:cs typeface="Times New Roman" pitchFamily="18" charset="0"/>
              </a:rPr>
            </a:br>
            <a:r>
              <a:rPr lang="en" sz="2400" smtClean="0">
                <a:latin typeface="Times New Roman" pitchFamily="18" charset="0"/>
                <a:cs typeface="Times New Roman" pitchFamily="18" charset="0"/>
              </a:rPr>
              <a:t>For example, the fraction </a:t>
            </a:r>
            <a:r>
              <a:rPr lang="en" sz="2800" b="1" smtClean="0">
                <a:latin typeface="Times New Roman" pitchFamily="18" charset="0"/>
                <a:cs typeface="Times New Roman" pitchFamily="18" charset="0"/>
              </a:rPr>
              <a:t>¼ </a:t>
            </a:r>
            <a:r>
              <a:rPr lang="en" sz="2400" smtClean="0">
                <a:latin typeface="Times New Roman" pitchFamily="18" charset="0"/>
                <a:cs typeface="Times New Roman" pitchFamily="18" charset="0"/>
              </a:rPr>
              <a:t>shows me that I got </a:t>
            </a:r>
            <a:r>
              <a:rPr lang="en" sz="2400" b="1" i="1" u="sng" smtClean="0">
                <a:latin typeface="Times New Roman" pitchFamily="18" charset="0"/>
                <a:cs typeface="Times New Roman" pitchFamily="18" charset="0"/>
              </a:rPr>
              <a:t>1 of 4 </a:t>
            </a:r>
            <a:r>
              <a:rPr lang="en" sz="2400" smtClean="0">
                <a:latin typeface="Times New Roman" pitchFamily="18" charset="0"/>
                <a:cs typeface="Times New Roman" pitchFamily="18" charset="0"/>
              </a:rPr>
              <a:t>slices of the pizza!</a:t>
            </a:r>
            <a:r>
              <a:rPr lang="el-GR" sz="24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l-GR" sz="2400" smtClean="0">
                <a:latin typeface="Times New Roman" pitchFamily="18" charset="0"/>
                <a:cs typeface="Times New Roman" pitchFamily="18" charset="0"/>
              </a:rPr>
            </a:br>
            <a:r>
              <a:rPr lang="en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sz="24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l-GR" sz="2400" smtClean="0">
                <a:latin typeface="Times New Roman" pitchFamily="18" charset="0"/>
                <a:cs typeface="Times New Roman" pitchFamily="18" charset="0"/>
              </a:rPr>
            </a:br>
            <a:r>
              <a:rPr lang="en" sz="2400" smtClean="0">
                <a:latin typeface="Times New Roman" pitchFamily="18" charset="0"/>
                <a:cs typeface="Times New Roman" pitchFamily="18" charset="0"/>
              </a:rPr>
              <a:t>What do the fractions in the pictures show?</a:t>
            </a:r>
            <a:r>
              <a:rPr lang="el-GR" sz="24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l-GR" sz="2400" smtClean="0">
                <a:latin typeface="Times New Roman" pitchFamily="18" charset="0"/>
                <a:cs typeface="Times New Roman" pitchFamily="18" charset="0"/>
              </a:rPr>
            </a:br>
            <a:r>
              <a:rPr lang="en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sz="24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l-GR" sz="2400" smtClean="0">
                <a:latin typeface="Times New Roman" pitchFamily="18" charset="0"/>
                <a:cs typeface="Times New Roman" pitchFamily="18" charset="0"/>
              </a:rPr>
            </a:br>
            <a:r>
              <a:rPr lang="en" sz="2400" smtClean="0">
                <a:latin typeface="Times New Roman" pitchFamily="18" charset="0"/>
                <a:cs typeface="Times New Roman" pitchFamily="18" charset="0"/>
              </a:rPr>
              <a:t>Interactive exercise</a:t>
            </a:r>
            <a:r>
              <a:rPr lang="el-GR" sz="24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l-GR" sz="2400" smtClean="0">
                <a:latin typeface="Times New Roman" pitchFamily="18" charset="0"/>
                <a:cs typeface="Times New Roman" pitchFamily="18" charset="0"/>
              </a:rPr>
            </a:br>
            <a:r>
              <a:rPr lang="en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sz="24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l-GR" sz="2400" smtClean="0">
                <a:latin typeface="Times New Roman" pitchFamily="18" charset="0"/>
                <a:cs typeface="Times New Roman" pitchFamily="18" charset="0"/>
              </a:rPr>
            </a:br>
            <a:r>
              <a:rPr lang="en" sz="2400" smtClean="0">
                <a:latin typeface="Times New Roman" pitchFamily="18" charset="0"/>
                <a:cs typeface="Times New Roman" pitchFamily="18" charset="0"/>
                <a:hlinkClick r:id="rId2"/>
              </a:rPr>
              <a:t>What part of the pizza did I eat? - Find the match (wordwall.net)</a:t>
            </a:r>
            <a:r>
              <a:rPr lang="el-GR" sz="24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l-GR" sz="2400" smtClean="0">
                <a:latin typeface="Times New Roman" pitchFamily="18" charset="0"/>
                <a:cs typeface="Times New Roman" pitchFamily="18" charset="0"/>
              </a:rPr>
            </a:br>
            <a:r>
              <a:rPr lang="el-GR" smtClean="0">
                <a:solidFill>
                  <a:schemeClr val="tx1"/>
                </a:solidFill>
              </a:rPr>
              <a:t/>
            </a:r>
            <a:br>
              <a:rPr lang="el-GR" smtClean="0">
                <a:solidFill>
                  <a:schemeClr val="tx1"/>
                </a:solidFill>
              </a:rPr>
            </a:br>
            <a:endParaRPr lang="el-GR" altLang="el-GR" smtClean="0">
              <a:solidFill>
                <a:schemeClr val="tx1"/>
              </a:solidFill>
            </a:endParaRPr>
          </a:p>
        </p:txBody>
      </p:sp>
      <p:sp>
        <p:nvSpPr>
          <p:cNvPr id="10243" name="Θέση περιεχομένου 2"/>
          <p:cNvSpPr>
            <a:spLocks noGrp="1"/>
          </p:cNvSpPr>
          <p:nvPr>
            <p:ph idx="1"/>
          </p:nvPr>
        </p:nvSpPr>
        <p:spPr>
          <a:xfrm>
            <a:off x="1371600" y="2638425"/>
            <a:ext cx="9601200" cy="3228975"/>
          </a:xfrm>
        </p:spPr>
        <p:txBody>
          <a:bodyPr/>
          <a:lstStyle/>
          <a:p>
            <a:pPr algn="just" eaLnBrk="1" hangingPunct="1"/>
            <a:endParaRPr lang="en-US" altLang="el-GR" smtClean="0"/>
          </a:p>
          <a:p>
            <a:pPr algn="just" eaLnBrk="1" hangingPunct="1"/>
            <a:endParaRPr lang="en-US" altLang="el-GR" smtClean="0"/>
          </a:p>
          <a:p>
            <a:pPr algn="just" eaLnBrk="1" hangingPunct="1"/>
            <a:endParaRPr lang="el-GR" altLang="el-GR" smtClean="0"/>
          </a:p>
        </p:txBody>
      </p:sp>
      <p:pic>
        <p:nvPicPr>
          <p:cNvPr id="10244" name="Εικόνα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713913" y="1908175"/>
            <a:ext cx="1811337" cy="264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Εικόνα 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063163" y="579438"/>
            <a:ext cx="1462087" cy="124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Εικόνα 5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242425" y="4822825"/>
            <a:ext cx="2752725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7" name="Picture 2" descr="Hola compañeros y amigos que nos visitan compartimos este fabuloso ..."/>
          <p:cNvPicPr>
            <a:picLocks noChangeAspect="1" noChangeArrowheads="1"/>
          </p:cNvPicPr>
          <p:nvPr/>
        </p:nvPicPr>
        <p:blipFill>
          <a:blip r:embed="rId6"/>
          <a:srcRect t="4898" r="2" b="4163"/>
          <a:stretch>
            <a:fillRect/>
          </a:stretch>
        </p:blipFill>
        <p:spPr bwMode="auto">
          <a:xfrm>
            <a:off x="4402138" y="368300"/>
            <a:ext cx="4908550" cy="610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Τίτλος 1"/>
          <p:cNvSpPr>
            <a:spLocks noGrp="1"/>
          </p:cNvSpPr>
          <p:nvPr>
            <p:ph type="title"/>
          </p:nvPr>
        </p:nvSpPr>
        <p:spPr>
          <a:xfrm>
            <a:off x="952500" y="233363"/>
            <a:ext cx="8761413" cy="1319212"/>
          </a:xfrm>
        </p:spPr>
        <p:txBody>
          <a:bodyPr/>
          <a:lstStyle/>
          <a:p>
            <a:pPr algn="ctr" eaLnBrk="1" hangingPunct="1"/>
            <a:r>
              <a:rPr lang="en" altLang="el-GR" smtClean="0">
                <a:latin typeface="Times New Roman" pitchFamily="18" charset="0"/>
                <a:cs typeface="Times New Roman" pitchFamily="18" charset="0"/>
              </a:rPr>
              <a:t>WHAT ARE THE FRACTIONS IN THE PICTURE?</a:t>
            </a:r>
          </a:p>
        </p:txBody>
      </p:sp>
      <p:pic>
        <p:nvPicPr>
          <p:cNvPr id="11267" name="Εικόνα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3913" y="2003425"/>
            <a:ext cx="1811337" cy="236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Εικόνα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63163" y="579438"/>
            <a:ext cx="1462087" cy="124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Εικόνα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42425" y="4822825"/>
            <a:ext cx="2752725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Picture 10" descr="Pin de Lorena Diaz en de todo un poco. | Fracciones para primaria ...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17613" y="1552575"/>
            <a:ext cx="3852862" cy="480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1" name="Θέση περιεχομένου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l-GR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Τίτλος 1"/>
          <p:cNvSpPr>
            <a:spLocks noGrp="1"/>
          </p:cNvSpPr>
          <p:nvPr>
            <p:ph type="title"/>
          </p:nvPr>
        </p:nvSpPr>
        <p:spPr>
          <a:xfrm>
            <a:off x="1127125" y="703263"/>
            <a:ext cx="8761413" cy="728662"/>
          </a:xfrm>
        </p:spPr>
        <p:txBody>
          <a:bodyPr/>
          <a:lstStyle/>
          <a:p>
            <a:pPr algn="ctr" eaLnBrk="1" hangingPunct="1"/>
            <a:r>
              <a:rPr lang="en" altLang="el-GR" smtClean="0"/>
              <a:t>I MAKE FRACTIONS</a:t>
            </a:r>
          </a:p>
        </p:txBody>
      </p:sp>
      <p:sp>
        <p:nvSpPr>
          <p:cNvPr id="12291" name="Θέση περιεχομένου 2"/>
          <p:cNvSpPr>
            <a:spLocks noGrp="1"/>
          </p:cNvSpPr>
          <p:nvPr>
            <p:ph idx="1"/>
          </p:nvPr>
        </p:nvSpPr>
        <p:spPr>
          <a:xfrm>
            <a:off x="869950" y="2041525"/>
            <a:ext cx="8761413" cy="3416300"/>
          </a:xfrm>
        </p:spPr>
        <p:txBody>
          <a:bodyPr/>
          <a:lstStyle/>
          <a:p>
            <a:pPr marL="0" indent="0" algn="just" eaLnBrk="1" hangingPunct="1">
              <a:buFont typeface="Franklin Gothic Book" pitchFamily="34" charset="0"/>
              <a:buNone/>
              <a:defRPr/>
            </a:pPr>
            <a:r>
              <a:rPr lang="en" sz="2400" u="sng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Interactive </a:t>
            </a:r>
            <a:r>
              <a:rPr lang="en" sz="24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exercises</a:t>
            </a:r>
          </a:p>
          <a:p>
            <a:pPr marL="0" indent="0" algn="just" eaLnBrk="1" hangingPunct="1">
              <a:buFont typeface="Franklin Gothic Book" pitchFamily="34" charset="0"/>
              <a:buNone/>
              <a:defRPr/>
            </a:pPr>
            <a:endParaRPr lang="el-GR" sz="2400" dirty="0">
              <a:latin typeface="Times New Roman" panose="02020603050405020304" pitchFamily="18" charset="0"/>
              <a:cs typeface="Times New Roman" panose="02020603050405020304" pitchFamily="18" charset="0"/>
              <a:hlinkClick r:id="rId2"/>
            </a:endParaRPr>
          </a:p>
          <a:p>
            <a:pPr marL="0" indent="0" algn="just" eaLnBrk="1" hangingPunct="1">
              <a:buFont typeface="Franklin Gothic Book" pitchFamily="34" charset="0"/>
              <a:buNone/>
              <a:defRPr/>
            </a:pPr>
            <a:r>
              <a:rPr lang="en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introduction to fractions (colorado.edu)</a:t>
            </a:r>
            <a:endParaRPr lang="el-G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eaLnBrk="1" hangingPunct="1">
              <a:buFont typeface="Franklin Gothic Book" pitchFamily="34" charset="0"/>
              <a:buNone/>
              <a:defRPr/>
            </a:pPr>
            <a:endParaRPr lang="el-G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eaLnBrk="1" hangingPunct="1">
              <a:buFont typeface="Franklin Gothic Book" pitchFamily="34" charset="0"/>
              <a:buNone/>
              <a:defRPr/>
            </a:pPr>
            <a:r>
              <a:rPr lang="en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make a fraction (colorado.edu)</a:t>
            </a:r>
            <a:endParaRPr lang="el-G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eaLnBrk="1" hangingPunct="1">
              <a:buFont typeface="Franklin Gothic Book" pitchFamily="34" charset="0"/>
              <a:buNone/>
              <a:defRPr/>
            </a:pPr>
            <a:endParaRPr lang="el-GR" altLang="el-GR" dirty="0"/>
          </a:p>
        </p:txBody>
      </p:sp>
      <p:pic>
        <p:nvPicPr>
          <p:cNvPr id="12292" name="Εικόνα 3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888538" y="2179638"/>
            <a:ext cx="1811337" cy="263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Εικόνα 4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063163" y="579438"/>
            <a:ext cx="146208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Εικόνα 5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255125" y="4956175"/>
            <a:ext cx="2752725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Περικοπή">
  <a:themeElements>
    <a:clrScheme name="Μπλε ΙΙ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Περικοπή">
      <a:majorFont>
        <a:latin typeface="Franklin Gothic Book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Περικοπή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Crop" id="{EC9488ED-E761-4D60-9AC4-764D1FE2C171}" vid="{CE19780C-D67D-4C13-9DE9-A52BC3BA51B4}"/>
    </a:ext>
  </a:extLst>
</a:theme>
</file>

<file path=ppt/theme/themeOverride1.xml><?xml version="1.0" encoding="utf-8"?>
<a:themeOverride xmlns:a="http://schemas.openxmlformats.org/drawingml/2006/main">
  <a:clrScheme name="Μπλε ΙΙ">
    <a:dk1>
      <a:sysClr val="windowText" lastClr="000000"/>
    </a:dk1>
    <a:lt1>
      <a:sysClr val="window" lastClr="FFFFFF"/>
    </a:lt1>
    <a:dk2>
      <a:srgbClr val="335B74"/>
    </a:dk2>
    <a:lt2>
      <a:srgbClr val="DFE3E5"/>
    </a:lt2>
    <a:accent1>
      <a:srgbClr val="1CADE4"/>
    </a:accent1>
    <a:accent2>
      <a:srgbClr val="2683C6"/>
    </a:accent2>
    <a:accent3>
      <a:srgbClr val="27CED7"/>
    </a:accent3>
    <a:accent4>
      <a:srgbClr val="42BA97"/>
    </a:accent4>
    <a:accent5>
      <a:srgbClr val="3E8853"/>
    </a:accent5>
    <a:accent6>
      <a:srgbClr val="62A39F"/>
    </a:accent6>
    <a:hlink>
      <a:srgbClr val="6EAC1C"/>
    </a:hlink>
    <a:folHlink>
      <a:srgbClr val="B26B0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Περικοπή</Template>
  <TotalTime>549</TotalTime>
  <Words>101</Words>
  <Application>Microsoft Office PowerPoint</Application>
  <PresentationFormat>Προσαρμογή</PresentationFormat>
  <Paragraphs>36</Paragraphs>
  <Slides>7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7</vt:i4>
      </vt:variant>
    </vt:vector>
  </HeadingPairs>
  <TitlesOfParts>
    <vt:vector size="8" baseType="lpstr">
      <vt:lpstr>Περικοπή</vt:lpstr>
      <vt:lpstr>The world of fractions</vt:lpstr>
      <vt:lpstr>Fractions                      </vt:lpstr>
      <vt:lpstr>THE hours and fractions   What do the expressions mean ?   If we have to be in the theater at 2:00, we better get over there, it's quarter of!​   He was three quarters of an hour early!​​​​​  Which pictures do they match ?</vt:lpstr>
      <vt:lpstr>Recipes and Fractions</vt:lpstr>
      <vt:lpstr>A fraction is a division!   Reveals part of a whole !   For example, the fraction ¼ shows me that I got 1 of 4 slices of the pizza!   What do the fractions in the pictures show?   Interactive exercise   What part of the pizza did I eat? - Find the match (wordwall.net)  </vt:lpstr>
      <vt:lpstr>WHAT ARE THE FRACTIONS IN THE PICTURE?</vt:lpstr>
      <vt:lpstr>I MAKE FRACTIONS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>User01</dc:creator>
  <cp:lastModifiedBy>user</cp:lastModifiedBy>
  <cp:revision>138</cp:revision>
  <dcterms:created xsi:type="dcterms:W3CDTF">2023-09-14T06:17:29Z</dcterms:created>
  <dcterms:modified xsi:type="dcterms:W3CDTF">2024-06-24T08:01:08Z</dcterms:modified>
</cp:coreProperties>
</file>