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56" r:id="rId2"/>
    <p:sldId id="258" r:id="rId3"/>
    <p:sldId id="257" r:id="rId4"/>
    <p:sldId id="277" r:id="rId5"/>
    <p:sldId id="275" r:id="rId6"/>
    <p:sldId id="269" r:id="rId7"/>
    <p:sldId id="273" r:id="rId8"/>
    <p:sldId id="276" r:id="rId9"/>
    <p:sldId id="270" r:id="rId10"/>
    <p:sldId id="271" r:id="rId11"/>
  </p:sldIdLst>
  <p:sldSz cx="12192000" cy="6858000"/>
  <p:notesSz cx="6858000" cy="9144000"/>
  <p:defaultTextStyle>
    <a:defPPr>
      <a:defRPr lang="en"/>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000" autoAdjust="0"/>
    <p:restoredTop sz="96489" autoAdjust="0"/>
  </p:normalViewPr>
  <p:slideViewPr>
    <p:cSldViewPr snapToGrid="0">
      <p:cViewPr varScale="1">
        <p:scale>
          <a:sx n="88" d="100"/>
          <a:sy n="88" d="100"/>
        </p:scale>
        <p:origin x="-654" y="-10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grpSp>
        <p:nvGrpSpPr>
          <p:cNvPr id="4" name="Group 6"/>
          <p:cNvGrpSpPr>
            <a:grpSpLocks/>
          </p:cNvGrpSpPr>
          <p:nvPr/>
        </p:nvGrpSpPr>
        <p:grpSpPr bwMode="auto">
          <a:xfrm>
            <a:off x="752475" y="744538"/>
            <a:ext cx="10674350" cy="5349875"/>
            <a:chOff x="752858" y="744469"/>
            <a:chExt cx="10674117" cy="5349671"/>
          </a:xfrm>
        </p:grpSpPr>
        <p:sp>
          <p:nvSpPr>
            <p:cNvPr id="5" name="Freeform 6"/>
            <p:cNvSpPr>
              <a:spLocks noChangeArrowheads="1"/>
            </p:cNvSpPr>
            <p:nvPr/>
          </p:nvSpPr>
          <p:spPr bwMode="auto">
            <a:xfrm>
              <a:off x="8152034" y="1685820"/>
              <a:ext cx="3274941" cy="4408320"/>
            </a:xfrm>
            <a:custGeom>
              <a:avLst/>
              <a:gdLst>
                <a:gd name="T0" fmla="*/ 0 w 10000"/>
                <a:gd name="T1" fmla="*/ 0 h 10000"/>
                <a:gd name="T2" fmla="*/ 10000 w 10000"/>
                <a:gd name="T3" fmla="*/ 10000 h 10000"/>
              </a:gdLst>
              <a:ahLst/>
              <a:cxnLst/>
              <a:rect l="T0" t="T1" r="T2" b="T3"/>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round/>
              <a:headEnd/>
              <a:tailEnd/>
            </a:ln>
          </p:spPr>
          <p:txBody>
            <a:bodyPr/>
            <a:lstStyle/>
            <a:p>
              <a:pPr>
                <a:defRPr/>
              </a:pPr>
              <a:endParaRPr lang="el-GR"/>
            </a:p>
          </p:txBody>
        </p:sp>
        <p:sp>
          <p:nvSpPr>
            <p:cNvPr id="6" name="Freeform 6"/>
            <p:cNvSpPr>
              <a:spLocks noChangeArrowheads="1"/>
            </p:cNvSpPr>
            <p:nvPr/>
          </p:nvSpPr>
          <p:spPr bwMode="auto">
            <a:xfrm flipH="1" flipV="1">
              <a:off x="752858" y="744469"/>
              <a:ext cx="3274942" cy="4408319"/>
            </a:xfrm>
            <a:custGeom>
              <a:avLst/>
              <a:gdLst>
                <a:gd name="T0" fmla="*/ 0 w 10002"/>
                <a:gd name="T1" fmla="*/ 0 h 10000"/>
                <a:gd name="T2" fmla="*/ 10002 w 10002"/>
                <a:gd name="T3" fmla="*/ 10000 h 10000"/>
              </a:gdLst>
              <a:ahLst/>
              <a:cxnLst/>
              <a:rect l="T0" t="T1" r="T2" b="T3"/>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round/>
              <a:headEnd/>
              <a:tailEnd/>
            </a:ln>
          </p:spPr>
          <p:txBody>
            <a:bodyPr/>
            <a:lstStyle/>
            <a:p>
              <a:pPr>
                <a:defRPr/>
              </a:pPr>
              <a:endParaRPr lang="el-GR"/>
            </a:p>
          </p:txBody>
        </p:sp>
      </p:grpSp>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endParaRPr lang="en-US" dirty="0"/>
          </a:p>
        </p:txBody>
      </p:sp>
      <p:sp>
        <p:nvSpPr>
          <p:cNvPr id="7" name="Date Placeholder 3"/>
          <p:cNvSpPr>
            <a:spLocks noGrp="1"/>
          </p:cNvSpPr>
          <p:nvPr>
            <p:ph type="dt" sz="half" idx="10"/>
          </p:nvPr>
        </p:nvSpPr>
        <p:spPr>
          <a:xfrm>
            <a:off x="752475" y="6453188"/>
            <a:ext cx="1608138" cy="404812"/>
          </a:xfrm>
        </p:spPr>
        <p:txBody>
          <a:bodyPr/>
          <a:lstStyle>
            <a:lvl1pPr>
              <a:defRPr baseline="0">
                <a:solidFill>
                  <a:schemeClr val="tx2"/>
                </a:solidFill>
              </a:defRPr>
            </a:lvl1pPr>
          </a:lstStyle>
          <a:p>
            <a:pPr>
              <a:defRPr/>
            </a:pPr>
            <a:fld id="{83FA22F5-FD29-41BB-890A-15A72BA2B251}" type="datetimeFigureOut">
              <a:rPr lang="el-GR"/>
              <a:pPr>
                <a:defRPr/>
              </a:pPr>
              <a:t>24/6/2024</a:t>
            </a:fld>
            <a:endParaRPr lang="el-GR"/>
          </a:p>
        </p:txBody>
      </p:sp>
      <p:sp>
        <p:nvSpPr>
          <p:cNvPr id="8" name="Footer Placeholder 4"/>
          <p:cNvSpPr>
            <a:spLocks noGrp="1"/>
          </p:cNvSpPr>
          <p:nvPr>
            <p:ph type="ftr" sz="quarter" idx="11"/>
          </p:nvPr>
        </p:nvSpPr>
        <p:spPr>
          <a:xfrm>
            <a:off x="2584450" y="6453188"/>
            <a:ext cx="7023100" cy="404812"/>
          </a:xfrm>
        </p:spPr>
        <p:txBody>
          <a:bodyPr/>
          <a:lstStyle>
            <a:lvl1pPr algn="ctr">
              <a:defRPr baseline="0">
                <a:solidFill>
                  <a:schemeClr val="tx2"/>
                </a:solidFill>
              </a:defRPr>
            </a:lvl1pPr>
          </a:lstStyle>
          <a:p>
            <a:pPr>
              <a:defRPr/>
            </a:pPr>
            <a:endParaRPr lang="el-GR"/>
          </a:p>
        </p:txBody>
      </p:sp>
      <p:sp>
        <p:nvSpPr>
          <p:cNvPr id="9" name="Slide Number Placeholder 5"/>
          <p:cNvSpPr>
            <a:spLocks noGrp="1"/>
          </p:cNvSpPr>
          <p:nvPr>
            <p:ph type="sldNum" sz="quarter" idx="12"/>
          </p:nvPr>
        </p:nvSpPr>
        <p:spPr>
          <a:xfrm>
            <a:off x="9831388" y="6453188"/>
            <a:ext cx="1595437" cy="404812"/>
          </a:xfrm>
        </p:spPr>
        <p:txBody>
          <a:bodyPr/>
          <a:lstStyle>
            <a:lvl1pPr>
              <a:defRPr baseline="0">
                <a:solidFill>
                  <a:schemeClr val="tx2"/>
                </a:solidFill>
              </a:defRPr>
            </a:lvl1pPr>
          </a:lstStyle>
          <a:p>
            <a:pPr>
              <a:defRPr/>
            </a:pPr>
            <a:fld id="{3EE45A64-573E-4057-99FD-29A81310458E}" type="slidenum">
              <a:rPr lang="el-GR"/>
              <a:pPr>
                <a:defRPr/>
              </a:pPr>
              <a:t>‹#›</a:t>
            </a:fld>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lvl1pPr>
              <a:defRPr/>
            </a:lvl1pPr>
          </a:lstStyle>
          <a:p>
            <a:pPr>
              <a:defRPr/>
            </a:pPr>
            <a:fld id="{58CD1B8D-74F4-4746-8649-B06A1A604124}" type="datetimeFigureOut">
              <a:rPr lang="el-GR"/>
              <a:pPr>
                <a:defRPr/>
              </a:pPr>
              <a:t>24/6/2024</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EBA27DD0-54E0-41D3-A810-21D1C3DE50E0}" type="slidenum">
              <a:rPr lang="el-GR"/>
              <a:pPr>
                <a:defRPr/>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lvl1pPr>
              <a:defRPr/>
            </a:lvl1pPr>
          </a:lstStyle>
          <a:p>
            <a:pPr>
              <a:defRPr/>
            </a:pPr>
            <a:fld id="{FFB0AE64-0322-4BC1-B89E-56C5ACDA80E7}" type="datetimeFigureOut">
              <a:rPr lang="el-GR"/>
              <a:pPr>
                <a:defRPr/>
              </a:pPr>
              <a:t>24/6/2024</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83E34C40-755A-40BF-AF3E-39F3D59F2AC6}" type="slidenum">
              <a:rPr lang="el-GR"/>
              <a:pPr>
                <a:defRPr/>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lvl1pPr>
              <a:defRPr/>
            </a:lvl1pPr>
          </a:lstStyle>
          <a:p>
            <a:pPr>
              <a:defRPr/>
            </a:pPr>
            <a:fld id="{E970604E-F60B-44BA-BC27-86C969F61764}" type="datetimeFigureOut">
              <a:rPr lang="el-GR"/>
              <a:pPr>
                <a:defRPr/>
              </a:pPr>
              <a:t>24/6/2024</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95704F70-895B-4D6C-A3D7-3F6CE011D684}" type="slidenum">
              <a:rPr lang="el-GR"/>
              <a:pPr>
                <a:defRPr/>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1">
        <a:schemeClr val="bg2"/>
      </p:bgRef>
    </p:bg>
    <p:spTree>
      <p:nvGrpSpPr>
        <p:cNvPr id="1" name=""/>
        <p:cNvGrpSpPr/>
        <p:nvPr/>
      </p:nvGrpSpPr>
      <p:grpSpPr>
        <a:xfrm>
          <a:off x="0" y="0"/>
          <a:ext cx="0" cy="0"/>
          <a:chOff x="0" y="0"/>
          <a:chExt cx="0" cy="0"/>
        </a:xfrm>
      </p:grpSpPr>
      <p:sp>
        <p:nvSpPr>
          <p:cNvPr id="4" name="Freeform 6"/>
          <p:cNvSpPr>
            <a:spLocks noChangeArrowheads="1"/>
          </p:cNvSpPr>
          <p:nvPr/>
        </p:nvSpPr>
        <p:spPr bwMode="auto">
          <a:xfrm>
            <a:off x="8151813" y="1685925"/>
            <a:ext cx="3275012" cy="4408488"/>
          </a:xfrm>
          <a:custGeom>
            <a:avLst/>
            <a:gdLst>
              <a:gd name="T0" fmla="*/ 0 w 4125"/>
              <a:gd name="T1" fmla="*/ 0 h 5554"/>
              <a:gd name="T2" fmla="*/ 4125 w 4125"/>
              <a:gd name="T3" fmla="*/ 5554 h 5554"/>
            </a:gdLst>
            <a:ahLst/>
            <a:cxnLst/>
            <a:rect l="T0" t="T1" r="T2" b="T3"/>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round/>
            <a:headEnd/>
            <a:tailEnd/>
          </a:ln>
        </p:spPr>
        <p:txBody>
          <a:bodyPr/>
          <a:lstStyle/>
          <a:p>
            <a:pPr>
              <a:defRPr/>
            </a:pPr>
            <a:endParaRPr lang="el-GR"/>
          </a:p>
        </p:txBody>
      </p:sp>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κειμένου υποδείγματος</a:t>
            </a:r>
          </a:p>
        </p:txBody>
      </p:sp>
      <p:sp>
        <p:nvSpPr>
          <p:cNvPr id="5" name="Date Placeholder 3"/>
          <p:cNvSpPr>
            <a:spLocks noGrp="1"/>
          </p:cNvSpPr>
          <p:nvPr>
            <p:ph type="dt" sz="half" idx="10"/>
          </p:nvPr>
        </p:nvSpPr>
        <p:spPr>
          <a:xfrm>
            <a:off x="738188" y="6453188"/>
            <a:ext cx="1622425" cy="404812"/>
          </a:xfrm>
        </p:spPr>
        <p:txBody>
          <a:bodyPr/>
          <a:lstStyle>
            <a:lvl1pPr>
              <a:defRPr>
                <a:solidFill>
                  <a:schemeClr val="tx2"/>
                </a:solidFill>
              </a:defRPr>
            </a:lvl1pPr>
          </a:lstStyle>
          <a:p>
            <a:pPr>
              <a:defRPr/>
            </a:pPr>
            <a:fld id="{6F286B48-37D7-48A2-BA88-C36C2DEFEE3C}" type="datetimeFigureOut">
              <a:rPr lang="el-GR"/>
              <a:pPr>
                <a:defRPr/>
              </a:pPr>
              <a:t>24/6/2024</a:t>
            </a:fld>
            <a:endParaRPr lang="el-GR"/>
          </a:p>
        </p:txBody>
      </p:sp>
      <p:sp>
        <p:nvSpPr>
          <p:cNvPr id="6" name="Footer Placeholder 4"/>
          <p:cNvSpPr>
            <a:spLocks noGrp="1"/>
          </p:cNvSpPr>
          <p:nvPr>
            <p:ph type="ftr" sz="quarter" idx="11"/>
          </p:nvPr>
        </p:nvSpPr>
        <p:spPr>
          <a:xfrm>
            <a:off x="2584450" y="6453188"/>
            <a:ext cx="7023100" cy="404812"/>
          </a:xfrm>
        </p:spPr>
        <p:txBody>
          <a:bodyPr/>
          <a:lstStyle>
            <a:lvl1pPr algn="ctr">
              <a:defRPr>
                <a:solidFill>
                  <a:schemeClr val="tx2"/>
                </a:solidFill>
              </a:defRPr>
            </a:lvl1pPr>
          </a:lstStyle>
          <a:p>
            <a:pPr>
              <a:defRPr/>
            </a:pPr>
            <a:endParaRPr lang="el-GR"/>
          </a:p>
        </p:txBody>
      </p:sp>
      <p:sp>
        <p:nvSpPr>
          <p:cNvPr id="7" name="Slide Number Placeholder 5"/>
          <p:cNvSpPr>
            <a:spLocks noGrp="1"/>
          </p:cNvSpPr>
          <p:nvPr>
            <p:ph type="sldNum" sz="quarter" idx="12"/>
          </p:nvPr>
        </p:nvSpPr>
        <p:spPr>
          <a:xfrm>
            <a:off x="9831388" y="6453188"/>
            <a:ext cx="1595437" cy="404812"/>
          </a:xfrm>
        </p:spPr>
        <p:txBody>
          <a:bodyPr/>
          <a:lstStyle>
            <a:lvl1pPr>
              <a:defRPr>
                <a:solidFill>
                  <a:schemeClr val="tx2"/>
                </a:solidFill>
              </a:defRPr>
            </a:lvl1pPr>
          </a:lstStyle>
          <a:p>
            <a:pPr>
              <a:defRPr/>
            </a:pPr>
            <a:fld id="{928B20B0-C3A3-48A0-90AC-A1EC6AD10C7A}" type="slidenum">
              <a:rPr lang="el-GR"/>
              <a:pPr>
                <a:defRPr/>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3"/>
          <p:cNvSpPr>
            <a:spLocks noGrp="1"/>
          </p:cNvSpPr>
          <p:nvPr>
            <p:ph type="dt" sz="half" idx="10"/>
          </p:nvPr>
        </p:nvSpPr>
        <p:spPr/>
        <p:txBody>
          <a:bodyPr/>
          <a:lstStyle>
            <a:lvl1pPr>
              <a:defRPr/>
            </a:lvl1pPr>
          </a:lstStyle>
          <a:p>
            <a:pPr>
              <a:defRPr/>
            </a:pPr>
            <a:fld id="{0B1F98D5-B992-40CB-B1A0-27F4890DB862}" type="datetimeFigureOut">
              <a:rPr lang="el-GR"/>
              <a:pPr>
                <a:defRPr/>
              </a:pPr>
              <a:t>24/6/2024</a:t>
            </a:fld>
            <a:endParaRPr lang="el-GR"/>
          </a:p>
        </p:txBody>
      </p:sp>
      <p:sp>
        <p:nvSpPr>
          <p:cNvPr id="6" name="Footer Placeholder 4"/>
          <p:cNvSpPr>
            <a:spLocks noGrp="1"/>
          </p:cNvSpPr>
          <p:nvPr>
            <p:ph type="ftr" sz="quarter" idx="11"/>
          </p:nvPr>
        </p:nvSpPr>
        <p:spPr/>
        <p:txBody>
          <a:bodyPr/>
          <a:lstStyle>
            <a:lvl1pPr>
              <a:defRPr/>
            </a:lvl1pPr>
          </a:lstStyle>
          <a:p>
            <a:pPr>
              <a:defRPr/>
            </a:pPr>
            <a:endParaRPr lang="el-GR"/>
          </a:p>
        </p:txBody>
      </p:sp>
      <p:sp>
        <p:nvSpPr>
          <p:cNvPr id="7" name="Slide Number Placeholder 5"/>
          <p:cNvSpPr>
            <a:spLocks noGrp="1"/>
          </p:cNvSpPr>
          <p:nvPr>
            <p:ph type="sldNum" sz="quarter" idx="12"/>
          </p:nvPr>
        </p:nvSpPr>
        <p:spPr/>
        <p:txBody>
          <a:bodyPr/>
          <a:lstStyle>
            <a:lvl1pPr>
              <a:defRPr/>
            </a:lvl1pPr>
          </a:lstStyle>
          <a:p>
            <a:pPr>
              <a:defRPr/>
            </a:pPr>
            <a:fld id="{2A10587C-BFA0-4549-BCE9-B50C8E4D53B6}" type="slidenum">
              <a:rPr lang="el-GR"/>
              <a:pPr>
                <a:defRPr/>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3"/>
          <p:cNvSpPr>
            <a:spLocks noGrp="1"/>
          </p:cNvSpPr>
          <p:nvPr>
            <p:ph type="dt" sz="half" idx="10"/>
          </p:nvPr>
        </p:nvSpPr>
        <p:spPr/>
        <p:txBody>
          <a:bodyPr/>
          <a:lstStyle>
            <a:lvl1pPr>
              <a:defRPr/>
            </a:lvl1pPr>
          </a:lstStyle>
          <a:p>
            <a:pPr>
              <a:defRPr/>
            </a:pPr>
            <a:fld id="{0208553F-9567-41B7-8A87-7A63C2F64121}" type="datetimeFigureOut">
              <a:rPr lang="el-GR"/>
              <a:pPr>
                <a:defRPr/>
              </a:pPr>
              <a:t>24/6/2024</a:t>
            </a:fld>
            <a:endParaRPr lang="el-GR"/>
          </a:p>
        </p:txBody>
      </p:sp>
      <p:sp>
        <p:nvSpPr>
          <p:cNvPr id="8" name="Footer Placeholder 4"/>
          <p:cNvSpPr>
            <a:spLocks noGrp="1"/>
          </p:cNvSpPr>
          <p:nvPr>
            <p:ph type="ftr" sz="quarter" idx="11"/>
          </p:nvPr>
        </p:nvSpPr>
        <p:spPr/>
        <p:txBody>
          <a:bodyPr/>
          <a:lstStyle>
            <a:lvl1pPr>
              <a:defRPr/>
            </a:lvl1pPr>
          </a:lstStyle>
          <a:p>
            <a:pPr>
              <a:defRPr/>
            </a:pPr>
            <a:endParaRPr lang="el-GR"/>
          </a:p>
        </p:txBody>
      </p:sp>
      <p:sp>
        <p:nvSpPr>
          <p:cNvPr id="9" name="Slide Number Placeholder 5"/>
          <p:cNvSpPr>
            <a:spLocks noGrp="1"/>
          </p:cNvSpPr>
          <p:nvPr>
            <p:ph type="sldNum" sz="quarter" idx="12"/>
          </p:nvPr>
        </p:nvSpPr>
        <p:spPr/>
        <p:txBody>
          <a:bodyPr/>
          <a:lstStyle>
            <a:lvl1pPr>
              <a:defRPr/>
            </a:lvl1pPr>
          </a:lstStyle>
          <a:p>
            <a:pPr>
              <a:defRPr/>
            </a:pPr>
            <a:fld id="{A89CC4DC-B186-441A-A7EC-144E60409305}" type="slidenum">
              <a:rPr lang="el-GR"/>
              <a:pPr>
                <a:defRPr/>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3"/>
          <p:cNvSpPr>
            <a:spLocks noGrp="1"/>
          </p:cNvSpPr>
          <p:nvPr>
            <p:ph type="dt" sz="half" idx="10"/>
          </p:nvPr>
        </p:nvSpPr>
        <p:spPr/>
        <p:txBody>
          <a:bodyPr/>
          <a:lstStyle>
            <a:lvl1pPr>
              <a:defRPr/>
            </a:lvl1pPr>
          </a:lstStyle>
          <a:p>
            <a:pPr>
              <a:defRPr/>
            </a:pPr>
            <a:fld id="{59141221-1644-474B-9C38-C534EB7C0C2E}" type="datetimeFigureOut">
              <a:rPr lang="el-GR"/>
              <a:pPr>
                <a:defRPr/>
              </a:pPr>
              <a:t>24/6/2024</a:t>
            </a:fld>
            <a:endParaRPr lang="el-GR"/>
          </a:p>
        </p:txBody>
      </p:sp>
      <p:sp>
        <p:nvSpPr>
          <p:cNvPr id="4" name="Footer Placeholder 4"/>
          <p:cNvSpPr>
            <a:spLocks noGrp="1"/>
          </p:cNvSpPr>
          <p:nvPr>
            <p:ph type="ftr" sz="quarter" idx="11"/>
          </p:nvPr>
        </p:nvSpPr>
        <p:spPr/>
        <p:txBody>
          <a:bodyPr/>
          <a:lstStyle>
            <a:lvl1pPr>
              <a:defRPr/>
            </a:lvl1pPr>
          </a:lstStyle>
          <a:p>
            <a:pPr>
              <a:defRPr/>
            </a:pPr>
            <a:endParaRPr lang="el-GR"/>
          </a:p>
        </p:txBody>
      </p:sp>
      <p:sp>
        <p:nvSpPr>
          <p:cNvPr id="5" name="Slide Number Placeholder 5"/>
          <p:cNvSpPr>
            <a:spLocks noGrp="1"/>
          </p:cNvSpPr>
          <p:nvPr>
            <p:ph type="sldNum" sz="quarter" idx="12"/>
          </p:nvPr>
        </p:nvSpPr>
        <p:spPr/>
        <p:txBody>
          <a:bodyPr/>
          <a:lstStyle>
            <a:lvl1pPr>
              <a:defRPr/>
            </a:lvl1pPr>
          </a:lstStyle>
          <a:p>
            <a:pPr>
              <a:defRPr/>
            </a:pPr>
            <a:fld id="{67E536DC-506D-4514-973E-4CFAA8C87AE7}" type="slidenum">
              <a:rPr lang="el-GR"/>
              <a:pPr>
                <a:defRPr/>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3DB823B-C8C5-4791-B9F0-726D86764093}" type="datetimeFigureOut">
              <a:rPr lang="el-GR"/>
              <a:pPr>
                <a:defRPr/>
              </a:pPr>
              <a:t>24/6/2024</a:t>
            </a:fld>
            <a:endParaRPr lang="el-GR"/>
          </a:p>
        </p:txBody>
      </p:sp>
      <p:sp>
        <p:nvSpPr>
          <p:cNvPr id="3" name="Footer Placeholder 4"/>
          <p:cNvSpPr>
            <a:spLocks noGrp="1"/>
          </p:cNvSpPr>
          <p:nvPr>
            <p:ph type="ftr" sz="quarter" idx="11"/>
          </p:nvPr>
        </p:nvSpPr>
        <p:spPr/>
        <p:txBody>
          <a:bodyPr/>
          <a:lstStyle>
            <a:lvl1pPr>
              <a:defRPr/>
            </a:lvl1pPr>
          </a:lstStyle>
          <a:p>
            <a:pPr>
              <a:defRPr/>
            </a:pPr>
            <a:endParaRPr lang="el-GR"/>
          </a:p>
        </p:txBody>
      </p:sp>
      <p:sp>
        <p:nvSpPr>
          <p:cNvPr id="4" name="Slide Number Placeholder 5"/>
          <p:cNvSpPr>
            <a:spLocks noGrp="1"/>
          </p:cNvSpPr>
          <p:nvPr>
            <p:ph type="sldNum" sz="quarter" idx="12"/>
          </p:nvPr>
        </p:nvSpPr>
        <p:spPr/>
        <p:txBody>
          <a:bodyPr/>
          <a:lstStyle>
            <a:lvl1pPr>
              <a:defRPr/>
            </a:lvl1pPr>
          </a:lstStyle>
          <a:p>
            <a:pPr>
              <a:defRPr/>
            </a:pPr>
            <a:fld id="{71C140C1-ED2E-4826-8C40-CD5A9D70478F}" type="slidenum">
              <a:rPr lang="el-GR"/>
              <a:pPr>
                <a:defRPr/>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5" name="Rectangle 7"/>
          <p:cNvSpPr/>
          <p:nvPr/>
        </p:nvSpPr>
        <p:spPr>
          <a:xfrm>
            <a:off x="0" y="0"/>
            <a:ext cx="530383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8"/>
          <p:cNvSpPr/>
          <p:nvPr/>
        </p:nvSpPr>
        <p:spPr>
          <a:xfrm>
            <a:off x="5303838"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oAutofit/>
          </a:bodyPr>
          <a:lstStyle>
            <a:lvl1pPr>
              <a:lnSpc>
                <a:spcPct val="84000"/>
              </a:lnSpc>
              <a:defRPr sz="4800" baseline="0">
                <a:solidFill>
                  <a:schemeClr val="tx2"/>
                </a:solidFill>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7" name="Date Placeholder 4"/>
          <p:cNvSpPr>
            <a:spLocks noGrp="1"/>
          </p:cNvSpPr>
          <p:nvPr>
            <p:ph type="dt" sz="half" idx="10"/>
          </p:nvPr>
        </p:nvSpPr>
        <p:spPr>
          <a:xfrm>
            <a:off x="723900" y="6453188"/>
            <a:ext cx="1204913" cy="404812"/>
          </a:xfrm>
        </p:spPr>
        <p:txBody>
          <a:bodyPr/>
          <a:lstStyle>
            <a:lvl1pPr>
              <a:defRPr>
                <a:solidFill>
                  <a:schemeClr val="tx2"/>
                </a:solidFill>
              </a:defRPr>
            </a:lvl1pPr>
          </a:lstStyle>
          <a:p>
            <a:pPr>
              <a:defRPr/>
            </a:pPr>
            <a:fld id="{C93DAD84-4FCC-457E-BE74-56D92A627EA4}" type="datetimeFigureOut">
              <a:rPr lang="el-GR"/>
              <a:pPr>
                <a:defRPr/>
              </a:pPr>
              <a:t>24/6/2024</a:t>
            </a:fld>
            <a:endParaRPr lang="el-GR"/>
          </a:p>
        </p:txBody>
      </p:sp>
      <p:sp>
        <p:nvSpPr>
          <p:cNvPr id="8" name="Footer Placeholder 5"/>
          <p:cNvSpPr>
            <a:spLocks noGrp="1"/>
          </p:cNvSpPr>
          <p:nvPr>
            <p:ph type="ftr" sz="quarter" idx="11"/>
          </p:nvPr>
        </p:nvSpPr>
        <p:spPr>
          <a:xfrm>
            <a:off x="2206625" y="6453188"/>
            <a:ext cx="2373313" cy="404812"/>
          </a:xfrm>
        </p:spPr>
        <p:txBody>
          <a:bodyPr/>
          <a:lstStyle>
            <a:lvl1pPr>
              <a:defRPr>
                <a:solidFill>
                  <a:schemeClr val="tx2"/>
                </a:solidFill>
              </a:defRPr>
            </a:lvl1pPr>
          </a:lstStyle>
          <a:p>
            <a:pPr>
              <a:defRPr/>
            </a:pPr>
            <a:endParaRPr lang="el-GR"/>
          </a:p>
        </p:txBody>
      </p:sp>
      <p:sp>
        <p:nvSpPr>
          <p:cNvPr id="9" name="Slide Number Placeholder 6"/>
          <p:cNvSpPr>
            <a:spLocks noGrp="1"/>
          </p:cNvSpPr>
          <p:nvPr>
            <p:ph type="sldNum" sz="quarter" idx="12"/>
          </p:nvPr>
        </p:nvSpPr>
        <p:spPr>
          <a:xfrm>
            <a:off x="9883775" y="6453188"/>
            <a:ext cx="1595438" cy="404812"/>
          </a:xfrm>
        </p:spPr>
        <p:txBody>
          <a:bodyPr/>
          <a:lstStyle>
            <a:lvl1pPr>
              <a:defRPr>
                <a:solidFill>
                  <a:schemeClr val="tx2"/>
                </a:solidFill>
              </a:defRPr>
            </a:lvl1pPr>
          </a:lstStyle>
          <a:p>
            <a:pPr>
              <a:defRPr/>
            </a:pPr>
            <a:fld id="{E93266CB-152F-4D7A-9200-0F4DB04A924F}" type="slidenum">
              <a:rPr lang="el-GR"/>
              <a:pPr>
                <a:defRPr/>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5" name="Rectangle 7"/>
          <p:cNvSpPr/>
          <p:nvPr/>
        </p:nvSpPr>
        <p:spPr>
          <a:xfrm>
            <a:off x="0" y="0"/>
            <a:ext cx="530383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8"/>
          <p:cNvSpPr/>
          <p:nvPr/>
        </p:nvSpPr>
        <p:spPr>
          <a:xfrm>
            <a:off x="5303838"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ormAutofit/>
          </a:bodyPr>
          <a:lstStyle>
            <a:lvl1pPr>
              <a:lnSpc>
                <a:spcPct val="84000"/>
              </a:lnSpc>
              <a:defRPr sz="4800" baseline="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5532120" y="0"/>
            <a:ext cx="6659880" cy="6857999"/>
          </a:xfrm>
        </p:spPr>
        <p:txBody>
          <a:bodyPr rtlCol="0">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l-GR" noProof="0"/>
              <a:t>Κάντε κλικ στο εικονίδιο για να προσθέσετε εικόνα</a:t>
            </a:r>
            <a:endParaRPr lang="en-US" noProof="0"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7" name="Date Placeholder 4"/>
          <p:cNvSpPr>
            <a:spLocks noGrp="1"/>
          </p:cNvSpPr>
          <p:nvPr>
            <p:ph type="dt" sz="half" idx="10"/>
          </p:nvPr>
        </p:nvSpPr>
        <p:spPr>
          <a:xfrm>
            <a:off x="723900" y="6453188"/>
            <a:ext cx="1204913" cy="404812"/>
          </a:xfrm>
        </p:spPr>
        <p:txBody>
          <a:bodyPr/>
          <a:lstStyle>
            <a:lvl1pPr>
              <a:defRPr>
                <a:solidFill>
                  <a:schemeClr val="tx2"/>
                </a:solidFill>
              </a:defRPr>
            </a:lvl1pPr>
          </a:lstStyle>
          <a:p>
            <a:pPr>
              <a:defRPr/>
            </a:pPr>
            <a:fld id="{F30A483B-C3A4-4CEF-9BAB-DE6BC91C03F3}" type="datetimeFigureOut">
              <a:rPr lang="el-GR"/>
              <a:pPr>
                <a:defRPr/>
              </a:pPr>
              <a:t>24/6/2024</a:t>
            </a:fld>
            <a:endParaRPr lang="el-GR"/>
          </a:p>
        </p:txBody>
      </p:sp>
      <p:sp>
        <p:nvSpPr>
          <p:cNvPr id="8" name="Footer Placeholder 5"/>
          <p:cNvSpPr>
            <a:spLocks noGrp="1"/>
          </p:cNvSpPr>
          <p:nvPr>
            <p:ph type="ftr" sz="quarter" idx="11"/>
          </p:nvPr>
        </p:nvSpPr>
        <p:spPr>
          <a:xfrm>
            <a:off x="2206625" y="6453188"/>
            <a:ext cx="2373313" cy="404812"/>
          </a:xfrm>
        </p:spPr>
        <p:txBody>
          <a:bodyPr/>
          <a:lstStyle>
            <a:lvl1pPr>
              <a:defRPr>
                <a:solidFill>
                  <a:schemeClr val="tx2"/>
                </a:solidFill>
              </a:defRPr>
            </a:lvl1pPr>
          </a:lstStyle>
          <a:p>
            <a:pPr>
              <a:defRPr/>
            </a:pPr>
            <a:endParaRPr lang="el-GR"/>
          </a:p>
        </p:txBody>
      </p:sp>
      <p:sp>
        <p:nvSpPr>
          <p:cNvPr id="9" name="Slide Number Placeholder 6"/>
          <p:cNvSpPr>
            <a:spLocks noGrp="1"/>
          </p:cNvSpPr>
          <p:nvPr>
            <p:ph type="sldNum" sz="quarter" idx="12"/>
          </p:nvPr>
        </p:nvSpPr>
        <p:spPr>
          <a:xfrm>
            <a:off x="9883775" y="6453188"/>
            <a:ext cx="1595438" cy="404812"/>
          </a:xfrm>
        </p:spPr>
        <p:txBody>
          <a:bodyPr/>
          <a:lstStyle>
            <a:lvl1pPr>
              <a:defRPr>
                <a:solidFill>
                  <a:schemeClr val="tx2"/>
                </a:solidFill>
              </a:defRPr>
            </a:lvl1pPr>
          </a:lstStyle>
          <a:p>
            <a:pPr>
              <a:defRPr/>
            </a:pPr>
            <a:fld id="{5819E823-AE4E-428C-A5A2-8D80CB334DD0}" type="slidenum">
              <a:rPr lang="el-GR"/>
              <a:pPr>
                <a:defRPr/>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371600" y="685800"/>
            <a:ext cx="9601200" cy="1485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smtClean="0"/>
              <a:t>Κάντε κλικ για να επεξεργαστείτε τον τίτλο υποδείγματος</a:t>
            </a:r>
            <a:endParaRPr lang="en-US" smtClean="0"/>
          </a:p>
        </p:txBody>
      </p:sp>
      <p:sp>
        <p:nvSpPr>
          <p:cNvPr id="1027" name="Text Placeholder 2"/>
          <p:cNvSpPr>
            <a:spLocks noGrp="1"/>
          </p:cNvSpPr>
          <p:nvPr>
            <p:ph type="body" idx="1"/>
          </p:nvPr>
        </p:nvSpPr>
        <p:spPr bwMode="auto">
          <a:xfrm>
            <a:off x="1371600" y="2286000"/>
            <a:ext cx="9601200" cy="3581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smtClean="0"/>
              <a:t>Στυλ κειμένου υποδείγματος</a:t>
            </a:r>
          </a:p>
          <a:p>
            <a:pPr lvl="1"/>
            <a:r>
              <a:rPr lang="el-GR" smtClean="0"/>
              <a:t>Δεύτερο επίπεδο</a:t>
            </a:r>
          </a:p>
          <a:p>
            <a:pPr lvl="2"/>
            <a:r>
              <a:rPr lang="el-GR" smtClean="0"/>
              <a:t>Τρίτο επίπεδο</a:t>
            </a:r>
          </a:p>
          <a:p>
            <a:pPr lvl="3"/>
            <a:r>
              <a:rPr lang="el-GR" smtClean="0"/>
              <a:t>Τέταρτο επίπεδο</a:t>
            </a:r>
          </a:p>
          <a:p>
            <a:pPr lvl="4"/>
            <a:r>
              <a:rPr lang="el-GR" smtClean="0"/>
              <a:t>Πέμπτο επίπεδο</a:t>
            </a:r>
            <a:endParaRPr lang="en-US" smtClean="0"/>
          </a:p>
        </p:txBody>
      </p:sp>
      <p:sp>
        <p:nvSpPr>
          <p:cNvPr id="4" name="Date Placeholder 3"/>
          <p:cNvSpPr>
            <a:spLocks noGrp="1"/>
          </p:cNvSpPr>
          <p:nvPr>
            <p:ph type="dt" sz="half" idx="2"/>
          </p:nvPr>
        </p:nvSpPr>
        <p:spPr>
          <a:xfrm>
            <a:off x="1390650" y="6453188"/>
            <a:ext cx="1204913" cy="404812"/>
          </a:xfrm>
          <a:prstGeom prst="rect">
            <a:avLst/>
          </a:prstGeom>
        </p:spPr>
        <p:txBody>
          <a:bodyPr vert="horz" lIns="91440" tIns="45720" rIns="91440" bIns="45720" rtlCol="0" anchor="ctr"/>
          <a:lstStyle>
            <a:lvl1pPr algn="l" fontAlgn="auto">
              <a:spcBef>
                <a:spcPts val="0"/>
              </a:spcBef>
              <a:spcAft>
                <a:spcPts val="0"/>
              </a:spcAft>
              <a:defRPr sz="1200" baseline="0">
                <a:solidFill>
                  <a:schemeClr val="tx2"/>
                </a:solidFill>
                <a:latin typeface="+mn-lt"/>
                <a:cs typeface="+mn-cs"/>
              </a:defRPr>
            </a:lvl1pPr>
          </a:lstStyle>
          <a:p>
            <a:pPr>
              <a:defRPr/>
            </a:pPr>
            <a:fld id="{B970A59E-9899-419D-8D3C-4D6268952E93}" type="datetimeFigureOut">
              <a:rPr lang="el-GR"/>
              <a:pPr>
                <a:defRPr/>
              </a:pPr>
              <a:t>24/6/2024</a:t>
            </a:fld>
            <a:endParaRPr lang="el-GR"/>
          </a:p>
        </p:txBody>
      </p:sp>
      <p:sp>
        <p:nvSpPr>
          <p:cNvPr id="5" name="Footer Placeholder 4"/>
          <p:cNvSpPr>
            <a:spLocks noGrp="1"/>
          </p:cNvSpPr>
          <p:nvPr>
            <p:ph type="ftr" sz="quarter" idx="3"/>
          </p:nvPr>
        </p:nvSpPr>
        <p:spPr>
          <a:xfrm>
            <a:off x="2894013" y="6453188"/>
            <a:ext cx="6280150" cy="404812"/>
          </a:xfrm>
          <a:prstGeom prst="rect">
            <a:avLst/>
          </a:prstGeom>
        </p:spPr>
        <p:txBody>
          <a:bodyPr vert="horz" lIns="91440" tIns="45720" rIns="91440" bIns="45720" rtlCol="0" anchor="ctr"/>
          <a:lstStyle>
            <a:lvl1pPr algn="l" fontAlgn="auto">
              <a:spcBef>
                <a:spcPts val="0"/>
              </a:spcBef>
              <a:spcAft>
                <a:spcPts val="0"/>
              </a:spcAft>
              <a:defRPr sz="1200" baseline="0">
                <a:solidFill>
                  <a:schemeClr val="tx2"/>
                </a:solidFill>
                <a:latin typeface="+mn-lt"/>
                <a:cs typeface="+mn-cs"/>
              </a:defRPr>
            </a:lvl1pPr>
          </a:lstStyle>
          <a:p>
            <a:pPr>
              <a:defRPr/>
            </a:pPr>
            <a:endParaRPr lang="el-GR"/>
          </a:p>
        </p:txBody>
      </p:sp>
      <p:sp>
        <p:nvSpPr>
          <p:cNvPr id="6" name="Slide Number Placeholder 5"/>
          <p:cNvSpPr>
            <a:spLocks noGrp="1"/>
          </p:cNvSpPr>
          <p:nvPr>
            <p:ph type="sldNum" sz="quarter" idx="4"/>
          </p:nvPr>
        </p:nvSpPr>
        <p:spPr>
          <a:xfrm>
            <a:off x="9472613" y="6453188"/>
            <a:ext cx="1597025" cy="404812"/>
          </a:xfrm>
          <a:prstGeom prst="rect">
            <a:avLst/>
          </a:prstGeom>
        </p:spPr>
        <p:txBody>
          <a:bodyPr vert="horz" lIns="91440" tIns="45720" rIns="91440" bIns="45720" rtlCol="0" anchor="ctr"/>
          <a:lstStyle>
            <a:lvl1pPr algn="r" fontAlgn="auto">
              <a:spcBef>
                <a:spcPts val="0"/>
              </a:spcBef>
              <a:spcAft>
                <a:spcPts val="0"/>
              </a:spcAft>
              <a:defRPr sz="1200" baseline="0">
                <a:solidFill>
                  <a:schemeClr val="tx2"/>
                </a:solidFill>
                <a:latin typeface="+mn-lt"/>
                <a:cs typeface="+mn-cs"/>
              </a:defRPr>
            </a:lvl1pPr>
          </a:lstStyle>
          <a:p>
            <a:pPr>
              <a:defRPr/>
            </a:pPr>
            <a:fld id="{8F09FB24-A989-43DE-99E9-D4883BC0E699}" type="slidenum">
              <a:rPr lang="el-GR"/>
              <a:pPr>
                <a:defRPr/>
              </a:pPr>
              <a:t>‹#›</a:t>
            </a:fld>
            <a:endParaRPr lang="el-GR"/>
          </a:p>
        </p:txBody>
      </p:sp>
      <p:sp>
        <p:nvSpPr>
          <p:cNvPr id="9" name="Rectangle 8"/>
          <p:cNvSpPr/>
          <p:nvPr/>
        </p:nvSpPr>
        <p:spPr>
          <a:xfrm>
            <a:off x="477838"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797" r:id="rId1"/>
    <p:sldLayoutId id="2147483790" r:id="rId2"/>
    <p:sldLayoutId id="2147483798" r:id="rId3"/>
    <p:sldLayoutId id="2147483791" r:id="rId4"/>
    <p:sldLayoutId id="2147483792" r:id="rId5"/>
    <p:sldLayoutId id="2147483793" r:id="rId6"/>
    <p:sldLayoutId id="2147483794" r:id="rId7"/>
    <p:sldLayoutId id="2147483799" r:id="rId8"/>
    <p:sldLayoutId id="2147483800" r:id="rId9"/>
    <p:sldLayoutId id="2147483795" r:id="rId10"/>
    <p:sldLayoutId id="2147483796" r:id="rId11"/>
  </p:sldLayoutIdLst>
  <p:txStyles>
    <p:titleStyle>
      <a:lvl1pPr algn="l" rtl="0" eaLnBrk="0" fontAlgn="base" hangingPunct="0">
        <a:lnSpc>
          <a:spcPct val="89000"/>
        </a:lnSpc>
        <a:spcBef>
          <a:spcPct val="0"/>
        </a:spcBef>
        <a:spcAft>
          <a:spcPct val="0"/>
        </a:spcAft>
        <a:defRPr sz="4400" kern="1200">
          <a:solidFill>
            <a:schemeClr val="tx2"/>
          </a:solidFill>
          <a:latin typeface="+mj-lt"/>
          <a:ea typeface="+mj-ea"/>
          <a:cs typeface="+mj-cs"/>
        </a:defRPr>
      </a:lvl1pPr>
      <a:lvl2pPr algn="l" rtl="0" eaLnBrk="0" fontAlgn="base" hangingPunct="0">
        <a:lnSpc>
          <a:spcPct val="89000"/>
        </a:lnSpc>
        <a:spcBef>
          <a:spcPct val="0"/>
        </a:spcBef>
        <a:spcAft>
          <a:spcPct val="0"/>
        </a:spcAft>
        <a:defRPr sz="4400">
          <a:solidFill>
            <a:schemeClr val="tx2"/>
          </a:solidFill>
          <a:latin typeface="Franklin Gothic Book" pitchFamily="34" charset="0"/>
        </a:defRPr>
      </a:lvl2pPr>
      <a:lvl3pPr algn="l" rtl="0" eaLnBrk="0" fontAlgn="base" hangingPunct="0">
        <a:lnSpc>
          <a:spcPct val="89000"/>
        </a:lnSpc>
        <a:spcBef>
          <a:spcPct val="0"/>
        </a:spcBef>
        <a:spcAft>
          <a:spcPct val="0"/>
        </a:spcAft>
        <a:defRPr sz="4400">
          <a:solidFill>
            <a:schemeClr val="tx2"/>
          </a:solidFill>
          <a:latin typeface="Franklin Gothic Book" pitchFamily="34" charset="0"/>
        </a:defRPr>
      </a:lvl3pPr>
      <a:lvl4pPr algn="l" rtl="0" eaLnBrk="0" fontAlgn="base" hangingPunct="0">
        <a:lnSpc>
          <a:spcPct val="89000"/>
        </a:lnSpc>
        <a:spcBef>
          <a:spcPct val="0"/>
        </a:spcBef>
        <a:spcAft>
          <a:spcPct val="0"/>
        </a:spcAft>
        <a:defRPr sz="4400">
          <a:solidFill>
            <a:schemeClr val="tx2"/>
          </a:solidFill>
          <a:latin typeface="Franklin Gothic Book" pitchFamily="34" charset="0"/>
        </a:defRPr>
      </a:lvl4pPr>
      <a:lvl5pPr algn="l" rtl="0" eaLnBrk="0" fontAlgn="base" hangingPunct="0">
        <a:lnSpc>
          <a:spcPct val="89000"/>
        </a:lnSpc>
        <a:spcBef>
          <a:spcPct val="0"/>
        </a:spcBef>
        <a:spcAft>
          <a:spcPct val="0"/>
        </a:spcAft>
        <a:defRPr sz="4400">
          <a:solidFill>
            <a:schemeClr val="tx2"/>
          </a:solidFill>
          <a:latin typeface="Franklin Gothic Book" pitchFamily="34" charset="0"/>
        </a:defRPr>
      </a:lvl5pPr>
      <a:lvl6pPr marL="457200" algn="l" rtl="0" fontAlgn="base">
        <a:lnSpc>
          <a:spcPct val="89000"/>
        </a:lnSpc>
        <a:spcBef>
          <a:spcPct val="0"/>
        </a:spcBef>
        <a:spcAft>
          <a:spcPct val="0"/>
        </a:spcAft>
        <a:defRPr sz="4400">
          <a:solidFill>
            <a:schemeClr val="tx2"/>
          </a:solidFill>
          <a:latin typeface="Franklin Gothic Book" pitchFamily="34" charset="0"/>
        </a:defRPr>
      </a:lvl6pPr>
      <a:lvl7pPr marL="914400" algn="l" rtl="0" fontAlgn="base">
        <a:lnSpc>
          <a:spcPct val="89000"/>
        </a:lnSpc>
        <a:spcBef>
          <a:spcPct val="0"/>
        </a:spcBef>
        <a:spcAft>
          <a:spcPct val="0"/>
        </a:spcAft>
        <a:defRPr sz="4400">
          <a:solidFill>
            <a:schemeClr val="tx2"/>
          </a:solidFill>
          <a:latin typeface="Franklin Gothic Book" pitchFamily="34" charset="0"/>
        </a:defRPr>
      </a:lvl7pPr>
      <a:lvl8pPr marL="1371600" algn="l" rtl="0" fontAlgn="base">
        <a:lnSpc>
          <a:spcPct val="89000"/>
        </a:lnSpc>
        <a:spcBef>
          <a:spcPct val="0"/>
        </a:spcBef>
        <a:spcAft>
          <a:spcPct val="0"/>
        </a:spcAft>
        <a:defRPr sz="4400">
          <a:solidFill>
            <a:schemeClr val="tx2"/>
          </a:solidFill>
          <a:latin typeface="Franklin Gothic Book" pitchFamily="34" charset="0"/>
        </a:defRPr>
      </a:lvl8pPr>
      <a:lvl9pPr marL="1828800" algn="l" rtl="0" fontAlgn="base">
        <a:lnSpc>
          <a:spcPct val="89000"/>
        </a:lnSpc>
        <a:spcBef>
          <a:spcPct val="0"/>
        </a:spcBef>
        <a:spcAft>
          <a:spcPct val="0"/>
        </a:spcAft>
        <a:defRPr sz="4400">
          <a:solidFill>
            <a:schemeClr val="tx2"/>
          </a:solidFill>
          <a:latin typeface="Franklin Gothic Book" pitchFamily="34" charset="0"/>
        </a:defRPr>
      </a:lvl9pPr>
    </p:titleStyle>
    <p:bodyStyle>
      <a:lvl1pPr marL="382588" indent="-382588" algn="l" rtl="0" eaLnBrk="0" fontAlgn="base" hangingPunct="0">
        <a:lnSpc>
          <a:spcPct val="94000"/>
        </a:lnSpc>
        <a:spcBef>
          <a:spcPts val="1000"/>
        </a:spcBef>
        <a:spcAft>
          <a:spcPts val="200"/>
        </a:spcAft>
        <a:buFont typeface="Franklin Gothic Book" pitchFamily="34" charset="0"/>
        <a:buChar char="■"/>
        <a:defRPr sz="2000" kern="1200">
          <a:solidFill>
            <a:schemeClr val="tx2"/>
          </a:solidFill>
          <a:latin typeface="+mn-lt"/>
          <a:ea typeface="+mn-ea"/>
          <a:cs typeface="+mn-cs"/>
        </a:defRPr>
      </a:lvl1pPr>
      <a:lvl2pPr marL="914400" indent="-382588" algn="l" rtl="0" eaLnBrk="0" fontAlgn="base" hangingPunct="0">
        <a:lnSpc>
          <a:spcPct val="94000"/>
        </a:lnSpc>
        <a:spcBef>
          <a:spcPts val="500"/>
        </a:spcBef>
        <a:spcAft>
          <a:spcPts val="200"/>
        </a:spcAft>
        <a:buFont typeface="Franklin Gothic Book" pitchFamily="34" charset="0"/>
        <a:buChar char="–"/>
        <a:defRPr sz="2000" i="1" kern="1200">
          <a:solidFill>
            <a:schemeClr val="tx2"/>
          </a:solidFill>
          <a:latin typeface="+mn-lt"/>
          <a:ea typeface="+mn-ea"/>
          <a:cs typeface="+mn-cs"/>
        </a:defRPr>
      </a:lvl2pPr>
      <a:lvl3pPr marL="1371600" indent="-382588" algn="l" rtl="0" eaLnBrk="0" fontAlgn="base" hangingPunct="0">
        <a:lnSpc>
          <a:spcPct val="94000"/>
        </a:lnSpc>
        <a:spcBef>
          <a:spcPts val="500"/>
        </a:spcBef>
        <a:spcAft>
          <a:spcPts val="200"/>
        </a:spcAft>
        <a:buFont typeface="Franklin Gothic Book" pitchFamily="34" charset="0"/>
        <a:buChar char="■"/>
        <a:defRPr sz="2400" kern="1200">
          <a:solidFill>
            <a:schemeClr val="tx2"/>
          </a:solidFill>
          <a:latin typeface="+mn-lt"/>
          <a:ea typeface="+mn-ea"/>
          <a:cs typeface="+mn-cs"/>
        </a:defRPr>
      </a:lvl3pPr>
      <a:lvl4pPr marL="1828800" indent="-382588" algn="l" rtl="0" eaLnBrk="0" fontAlgn="base" hangingPunct="0">
        <a:lnSpc>
          <a:spcPct val="94000"/>
        </a:lnSpc>
        <a:spcBef>
          <a:spcPts val="500"/>
        </a:spcBef>
        <a:spcAft>
          <a:spcPts val="200"/>
        </a:spcAft>
        <a:buFont typeface="Franklin Gothic Book" pitchFamily="34" charset="0"/>
        <a:buChar char="–"/>
        <a:defRPr sz="2000" i="1" kern="1200">
          <a:solidFill>
            <a:schemeClr val="tx2"/>
          </a:solidFill>
          <a:latin typeface="+mn-lt"/>
          <a:ea typeface="+mn-ea"/>
          <a:cs typeface="+mn-cs"/>
        </a:defRPr>
      </a:lvl4pPr>
      <a:lvl5pPr marL="2286000" indent="-382588" algn="l" rtl="0" eaLnBrk="0" fontAlgn="base" hangingPunct="0">
        <a:lnSpc>
          <a:spcPct val="94000"/>
        </a:lnSpc>
        <a:spcBef>
          <a:spcPts val="500"/>
        </a:spcBef>
        <a:spcAft>
          <a:spcPts val="200"/>
        </a:spcAft>
        <a:buFont typeface="Franklin Gothic Book" pitchFamily="34" charset="0"/>
        <a:buChar char="■"/>
        <a:defRPr sz="1600" kern="120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2562225" y="2071688"/>
            <a:ext cx="8267700" cy="1200150"/>
          </a:xfrm>
        </p:spPr>
        <p:txBody>
          <a:bodyPr rtlCol="0">
            <a:normAutofit/>
          </a:bodyPr>
          <a:lstStyle/>
          <a:p>
            <a:pPr eaLnBrk="1" fontAlgn="auto" hangingPunct="1">
              <a:spcAft>
                <a:spcPts val="0"/>
              </a:spcAft>
              <a:defRPr/>
            </a:pPr>
            <a:r>
              <a:rPr lang="en" sz="4000" dirty="0" smtClean="0"/>
              <a:t>protect the forests</a:t>
            </a:r>
            <a:endParaRPr lang="el-GR" sz="4000" dirty="0"/>
          </a:p>
        </p:txBody>
      </p:sp>
      <p:sp>
        <p:nvSpPr>
          <p:cNvPr id="3" name="Υπότιτλος 2"/>
          <p:cNvSpPr>
            <a:spLocks noGrp="1"/>
          </p:cNvSpPr>
          <p:nvPr>
            <p:ph type="subTitle" idx="1"/>
          </p:nvPr>
        </p:nvSpPr>
        <p:spPr>
          <a:xfrm>
            <a:off x="1030288" y="4027488"/>
            <a:ext cx="9144000" cy="1655762"/>
          </a:xfrm>
        </p:spPr>
        <p:txBody>
          <a:bodyPr rtlCol="0">
            <a:normAutofit lnSpcReduction="10000"/>
          </a:bodyPr>
          <a:lstStyle/>
          <a:p>
            <a:pPr eaLnBrk="1" fontAlgn="auto" hangingPunct="1">
              <a:defRPr/>
            </a:pPr>
            <a:endParaRPr lang="el-GR" dirty="0"/>
          </a:p>
          <a:p>
            <a:pPr eaLnBrk="1" fontAlgn="auto" hangingPunct="1">
              <a:defRPr/>
            </a:pPr>
            <a:endParaRPr lang="el-GR" dirty="0"/>
          </a:p>
          <a:p>
            <a:pPr eaLnBrk="1" fontAlgn="auto" hangingPunct="1">
              <a:defRPr/>
            </a:pPr>
            <a:endParaRPr lang="el-GR" dirty="0"/>
          </a:p>
          <a:p>
            <a:pPr algn="l" eaLnBrk="1" fontAlgn="auto" hangingPunct="1">
              <a:defRPr/>
            </a:pPr>
            <a:r>
              <a:rPr lang="en" dirty="0" smtClean="0"/>
              <a:t>Creator: Zoe Kemalidou</a:t>
            </a:r>
            <a:endParaRPr lang="el-GR" dirty="0"/>
          </a:p>
          <a:p>
            <a:pPr eaLnBrk="1" fontAlgn="auto" hangingPunct="1">
              <a:defRPr/>
            </a:pPr>
            <a:endParaRPr lang="el-GR" dirty="0"/>
          </a:p>
        </p:txBody>
      </p:sp>
      <p:sp>
        <p:nvSpPr>
          <p:cNvPr id="6148" name="Ορθογώνιο 3"/>
          <p:cNvSpPr>
            <a:spLocks noChangeArrowheads="1"/>
          </p:cNvSpPr>
          <p:nvPr/>
        </p:nvSpPr>
        <p:spPr bwMode="auto">
          <a:xfrm>
            <a:off x="468313" y="890588"/>
            <a:ext cx="11255375" cy="923925"/>
          </a:xfrm>
          <a:prstGeom prst="rect">
            <a:avLst/>
          </a:prstGeom>
          <a:noFill/>
          <a:ln w="9525">
            <a:noFill/>
            <a:miter lim="800000"/>
            <a:headEnd/>
            <a:tailEnd/>
          </a:ln>
        </p:spPr>
        <p:txBody>
          <a:bodyPr>
            <a:spAutoFit/>
          </a:bodyPr>
          <a:lstStyle/>
          <a:p>
            <a:pPr algn="ctr"/>
            <a:r>
              <a:rPr lang="en">
                <a:solidFill>
                  <a:srgbClr val="1D6295"/>
                </a:solidFill>
                <a:latin typeface="Comic Sans MS" pitchFamily="66" charset="0"/>
                <a:cs typeface="Calibri" pitchFamily="34" charset="0"/>
              </a:rPr>
              <a:t>ERASMUS +</a:t>
            </a:r>
          </a:p>
          <a:p>
            <a:pPr algn="ctr"/>
            <a:r>
              <a:rPr lang="en">
                <a:solidFill>
                  <a:srgbClr val="1D6295"/>
                </a:solidFill>
                <a:latin typeface="Comic Sans MS" pitchFamily="66" charset="0"/>
                <a:cs typeface="Calibri" pitchFamily="34" charset="0"/>
              </a:rPr>
              <a:t>2021-1-EL01-KA220-SCH-000027823</a:t>
            </a:r>
            <a:endParaRPr lang="en-US">
              <a:solidFill>
                <a:srgbClr val="1D6295"/>
              </a:solidFill>
              <a:latin typeface="Comic Sans MS" pitchFamily="66" charset="0"/>
              <a:cs typeface="Calibri" pitchFamily="34" charset="0"/>
            </a:endParaRPr>
          </a:p>
          <a:p>
            <a:pPr algn="ctr"/>
            <a:r>
              <a:rPr lang="en">
                <a:solidFill>
                  <a:srgbClr val="1D6295"/>
                </a:solidFill>
                <a:latin typeface="Comic Sans MS" pitchFamily="66" charset="0"/>
                <a:ea typeface="Calibri" pitchFamily="34" charset="0"/>
                <a:cs typeface="Times New Roman" pitchFamily="18" charset="0"/>
              </a:rPr>
              <a:t> </a:t>
            </a:r>
            <a:r>
              <a:rPr lang="en">
                <a:solidFill>
                  <a:srgbClr val="1D6295"/>
                </a:solidFill>
                <a:latin typeface="Comic Sans MS" pitchFamily="66" charset="0"/>
                <a:cs typeface="Calibri" pitchFamily="34" charset="0"/>
              </a:rPr>
              <a:t>« STEAM &amp; Digital Skills : Searching for the new Leonardos »</a:t>
            </a:r>
            <a:endParaRPr lang="el-GR">
              <a:solidFill>
                <a:srgbClr val="1D6295"/>
              </a:solidFill>
              <a:latin typeface="Comic Sans MS" pitchFamily="66" charset="0"/>
              <a:cs typeface="Times New Roman" pitchFamily="18" charset="0"/>
            </a:endParaRPr>
          </a:p>
        </p:txBody>
      </p:sp>
      <p:pic>
        <p:nvPicPr>
          <p:cNvPr id="6149" name="Εικόνα 4"/>
          <p:cNvPicPr>
            <a:picLocks noChangeAspect="1"/>
          </p:cNvPicPr>
          <p:nvPr/>
        </p:nvPicPr>
        <p:blipFill>
          <a:blip r:embed="rId2"/>
          <a:srcRect/>
          <a:stretch>
            <a:fillRect/>
          </a:stretch>
        </p:blipFill>
        <p:spPr bwMode="auto">
          <a:xfrm>
            <a:off x="9948863" y="179388"/>
            <a:ext cx="1462087" cy="1422400"/>
          </a:xfrm>
          <a:prstGeom prst="rect">
            <a:avLst/>
          </a:prstGeom>
          <a:noFill/>
          <a:ln w="9525">
            <a:noFill/>
            <a:miter lim="800000"/>
            <a:headEnd/>
            <a:tailEnd/>
          </a:ln>
        </p:spPr>
      </p:pic>
      <p:pic>
        <p:nvPicPr>
          <p:cNvPr id="6150" name="Εικόνα 5"/>
          <p:cNvPicPr>
            <a:picLocks noChangeAspect="1"/>
          </p:cNvPicPr>
          <p:nvPr/>
        </p:nvPicPr>
        <p:blipFill>
          <a:blip r:embed="rId3"/>
          <a:srcRect/>
          <a:stretch>
            <a:fillRect/>
          </a:stretch>
        </p:blipFill>
        <p:spPr bwMode="auto">
          <a:xfrm>
            <a:off x="1030288" y="1062038"/>
            <a:ext cx="1811337" cy="2709862"/>
          </a:xfrm>
          <a:prstGeom prst="rect">
            <a:avLst/>
          </a:prstGeom>
          <a:noFill/>
          <a:ln w="9525">
            <a:noFill/>
            <a:miter lim="800000"/>
            <a:headEnd/>
            <a:tailEnd/>
          </a:ln>
        </p:spPr>
      </p:pic>
      <p:pic>
        <p:nvPicPr>
          <p:cNvPr id="6151" name="Εικόνα 6"/>
          <p:cNvPicPr>
            <a:picLocks noChangeAspect="1"/>
          </p:cNvPicPr>
          <p:nvPr/>
        </p:nvPicPr>
        <p:blipFill>
          <a:blip r:embed="rId4"/>
          <a:srcRect/>
          <a:stretch>
            <a:fillRect/>
          </a:stretch>
        </p:blipFill>
        <p:spPr bwMode="auto">
          <a:xfrm>
            <a:off x="8302625" y="4302125"/>
            <a:ext cx="2752725" cy="1392238"/>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Τίτλος 1"/>
          <p:cNvSpPr>
            <a:spLocks noGrp="1"/>
          </p:cNvSpPr>
          <p:nvPr>
            <p:ph type="title"/>
          </p:nvPr>
        </p:nvSpPr>
        <p:spPr>
          <a:xfrm>
            <a:off x="2279650" y="579438"/>
            <a:ext cx="8761413" cy="728662"/>
          </a:xfrm>
        </p:spPr>
        <p:txBody>
          <a:bodyPr/>
          <a:lstStyle/>
          <a:p>
            <a:pPr eaLnBrk="1" hangingPunct="1"/>
            <a:r>
              <a:rPr lang="en" smtClean="0">
                <a:latin typeface="Comic Sans MS" pitchFamily="66" charset="0"/>
              </a:rPr>
              <a:t>Happy activity</a:t>
            </a:r>
          </a:p>
        </p:txBody>
      </p:sp>
      <p:sp>
        <p:nvSpPr>
          <p:cNvPr id="15363" name="Θέση περιεχομένου 2"/>
          <p:cNvSpPr>
            <a:spLocks noGrp="1"/>
          </p:cNvSpPr>
          <p:nvPr>
            <p:ph idx="1"/>
          </p:nvPr>
        </p:nvSpPr>
        <p:spPr>
          <a:xfrm>
            <a:off x="1155700" y="1587500"/>
            <a:ext cx="8761413" cy="4775200"/>
          </a:xfrm>
        </p:spPr>
        <p:txBody>
          <a:bodyPr/>
          <a:lstStyle/>
          <a:p>
            <a:pPr marL="0" indent="0" algn="just" eaLnBrk="1" hangingPunct="1">
              <a:buFont typeface="Franklin Gothic Book" pitchFamily="34" charset="0"/>
              <a:buNone/>
            </a:pPr>
            <a:r>
              <a:rPr lang="en" smtClean="0"/>
              <a:t>Children draw little trees,</a:t>
            </a:r>
          </a:p>
          <a:p>
            <a:pPr marL="0" indent="0" algn="just" eaLnBrk="1" hangingPunct="1">
              <a:buFont typeface="Franklin Gothic Book" pitchFamily="34" charset="0"/>
              <a:buNone/>
            </a:pPr>
            <a:r>
              <a:rPr lang="en" smtClean="0"/>
              <a:t>one sapling each. They cut them in</a:t>
            </a:r>
          </a:p>
          <a:p>
            <a:pPr marL="0" indent="0" algn="just" eaLnBrk="1" hangingPunct="1">
              <a:buFont typeface="Franklin Gothic Book" pitchFamily="34" charset="0"/>
              <a:buNone/>
            </a:pPr>
            <a:r>
              <a:rPr lang="en" smtClean="0"/>
              <a:t>around them, place adhesive tape</a:t>
            </a:r>
          </a:p>
          <a:p>
            <a:pPr marL="0" indent="0" algn="just" eaLnBrk="1" hangingPunct="1">
              <a:buFont typeface="Franklin Gothic Book" pitchFamily="34" charset="0"/>
              <a:buNone/>
            </a:pPr>
            <a:r>
              <a:rPr lang="en" smtClean="0"/>
              <a:t>double-sided on the back. The teacher</a:t>
            </a:r>
          </a:p>
          <a:p>
            <a:pPr marL="0" indent="0" algn="just" eaLnBrk="1" hangingPunct="1">
              <a:buFont typeface="Franklin Gothic Book" pitchFamily="34" charset="0"/>
              <a:buNone/>
            </a:pPr>
            <a:r>
              <a:rPr lang="en" smtClean="0"/>
              <a:t>invites the children to wander around the space</a:t>
            </a:r>
          </a:p>
          <a:p>
            <a:pPr marL="0" indent="0" algn="just" eaLnBrk="1" hangingPunct="1">
              <a:buFont typeface="Franklin Gothic Book" pitchFamily="34" charset="0"/>
              <a:buNone/>
            </a:pPr>
            <a:r>
              <a:rPr lang="en" smtClean="0"/>
              <a:t>of the room, to find which objects they are</a:t>
            </a:r>
          </a:p>
          <a:p>
            <a:pPr marL="0" indent="0" algn="just" eaLnBrk="1" hangingPunct="1">
              <a:buFont typeface="Franklin Gothic Book" pitchFamily="34" charset="0"/>
              <a:buNone/>
            </a:pPr>
            <a:r>
              <a:rPr lang="en" smtClean="0"/>
              <a:t>of wood or paper and glue it</a:t>
            </a:r>
          </a:p>
          <a:p>
            <a:pPr marL="0" indent="0" algn="just" eaLnBrk="1" hangingPunct="1">
              <a:buFont typeface="Franklin Gothic Book" pitchFamily="34" charset="0"/>
              <a:buNone/>
            </a:pPr>
            <a:r>
              <a:rPr lang="en" smtClean="0"/>
              <a:t>their little tree in each of them.</a:t>
            </a:r>
          </a:p>
          <a:p>
            <a:pPr marL="0" indent="0" algn="just" eaLnBrk="1" hangingPunct="1">
              <a:buFont typeface="Franklin Gothic Book" pitchFamily="34" charset="0"/>
              <a:buNone/>
            </a:pPr>
            <a:r>
              <a:rPr lang="en" smtClean="0"/>
              <a:t>,</a:t>
            </a:r>
          </a:p>
        </p:txBody>
      </p:sp>
      <p:pic>
        <p:nvPicPr>
          <p:cNvPr id="15364" name="Εικόνα 3"/>
          <p:cNvPicPr>
            <a:picLocks noChangeAspect="1"/>
          </p:cNvPicPr>
          <p:nvPr/>
        </p:nvPicPr>
        <p:blipFill>
          <a:blip r:embed="rId2"/>
          <a:srcRect/>
          <a:stretch>
            <a:fillRect/>
          </a:stretch>
        </p:blipFill>
        <p:spPr bwMode="auto">
          <a:xfrm>
            <a:off x="9713913" y="2286000"/>
            <a:ext cx="1811337" cy="2563813"/>
          </a:xfrm>
          <a:prstGeom prst="rect">
            <a:avLst/>
          </a:prstGeom>
          <a:noFill/>
          <a:ln w="9525">
            <a:noFill/>
            <a:miter lim="800000"/>
            <a:headEnd/>
            <a:tailEnd/>
          </a:ln>
        </p:spPr>
      </p:pic>
      <p:pic>
        <p:nvPicPr>
          <p:cNvPr id="15365" name="Εικόνα 4"/>
          <p:cNvPicPr>
            <a:picLocks noChangeAspect="1"/>
          </p:cNvPicPr>
          <p:nvPr/>
        </p:nvPicPr>
        <p:blipFill>
          <a:blip r:embed="rId3"/>
          <a:srcRect/>
          <a:stretch>
            <a:fillRect/>
          </a:stretch>
        </p:blipFill>
        <p:spPr bwMode="auto">
          <a:xfrm>
            <a:off x="10063163" y="579438"/>
            <a:ext cx="1462087" cy="1625600"/>
          </a:xfrm>
          <a:prstGeom prst="rect">
            <a:avLst/>
          </a:prstGeom>
          <a:noFill/>
          <a:ln w="9525">
            <a:noFill/>
            <a:miter lim="800000"/>
            <a:headEnd/>
            <a:tailEnd/>
          </a:ln>
        </p:spPr>
      </p:pic>
      <p:pic>
        <p:nvPicPr>
          <p:cNvPr id="15366" name="Εικόνα 5"/>
          <p:cNvPicPr>
            <a:picLocks noChangeAspect="1"/>
          </p:cNvPicPr>
          <p:nvPr/>
        </p:nvPicPr>
        <p:blipFill>
          <a:blip r:embed="rId4"/>
          <a:srcRect/>
          <a:stretch>
            <a:fillRect/>
          </a:stretch>
        </p:blipFill>
        <p:spPr bwMode="auto">
          <a:xfrm>
            <a:off x="9242425" y="4995863"/>
            <a:ext cx="2752725" cy="166687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Τίτλος 1"/>
          <p:cNvSpPr>
            <a:spLocks noGrp="1"/>
          </p:cNvSpPr>
          <p:nvPr>
            <p:ph type="title"/>
          </p:nvPr>
        </p:nvSpPr>
        <p:spPr>
          <a:xfrm>
            <a:off x="1077913" y="663575"/>
            <a:ext cx="10086975" cy="728663"/>
          </a:xfrm>
        </p:spPr>
        <p:txBody>
          <a:bodyPr/>
          <a:lstStyle/>
          <a:p>
            <a:pPr eaLnBrk="1" hangingPunct="1"/>
            <a:r>
              <a:rPr lang="en" sz="4000" smtClean="0"/>
              <a:t>FORESTS EMIT A DANGER SIGNAL</a:t>
            </a:r>
          </a:p>
        </p:txBody>
      </p:sp>
      <p:pic>
        <p:nvPicPr>
          <p:cNvPr id="7171" name="Εικόνα 3"/>
          <p:cNvPicPr>
            <a:picLocks noChangeAspect="1"/>
          </p:cNvPicPr>
          <p:nvPr/>
        </p:nvPicPr>
        <p:blipFill>
          <a:blip r:embed="rId2"/>
          <a:srcRect/>
          <a:stretch>
            <a:fillRect/>
          </a:stretch>
        </p:blipFill>
        <p:spPr bwMode="auto">
          <a:xfrm>
            <a:off x="9713913" y="1908175"/>
            <a:ext cx="1811337" cy="2640013"/>
          </a:xfrm>
          <a:prstGeom prst="rect">
            <a:avLst/>
          </a:prstGeom>
          <a:noFill/>
          <a:ln w="9525">
            <a:noFill/>
            <a:miter lim="800000"/>
            <a:headEnd/>
            <a:tailEnd/>
          </a:ln>
        </p:spPr>
      </p:pic>
      <p:pic>
        <p:nvPicPr>
          <p:cNvPr id="7172" name="Εικόνα 4"/>
          <p:cNvPicPr>
            <a:picLocks noChangeAspect="1"/>
          </p:cNvPicPr>
          <p:nvPr/>
        </p:nvPicPr>
        <p:blipFill>
          <a:blip r:embed="rId3"/>
          <a:srcRect/>
          <a:stretch>
            <a:fillRect/>
          </a:stretch>
        </p:blipFill>
        <p:spPr bwMode="auto">
          <a:xfrm>
            <a:off x="10063163" y="579438"/>
            <a:ext cx="1462087" cy="1244600"/>
          </a:xfrm>
          <a:prstGeom prst="rect">
            <a:avLst/>
          </a:prstGeom>
          <a:noFill/>
          <a:ln w="9525">
            <a:noFill/>
            <a:miter lim="800000"/>
            <a:headEnd/>
            <a:tailEnd/>
          </a:ln>
        </p:spPr>
      </p:pic>
      <p:pic>
        <p:nvPicPr>
          <p:cNvPr id="7173" name="Εικόνα 5"/>
          <p:cNvPicPr>
            <a:picLocks noChangeAspect="1"/>
          </p:cNvPicPr>
          <p:nvPr/>
        </p:nvPicPr>
        <p:blipFill>
          <a:blip r:embed="rId4"/>
          <a:srcRect/>
          <a:stretch>
            <a:fillRect/>
          </a:stretch>
        </p:blipFill>
        <p:spPr bwMode="auto">
          <a:xfrm>
            <a:off x="9242425" y="4822825"/>
            <a:ext cx="2752725" cy="1666875"/>
          </a:xfrm>
          <a:prstGeom prst="rect">
            <a:avLst/>
          </a:prstGeom>
          <a:noFill/>
          <a:ln w="9525">
            <a:noFill/>
            <a:miter lim="800000"/>
            <a:headEnd/>
            <a:tailEnd/>
          </a:ln>
        </p:spPr>
      </p:pic>
      <p:pic>
        <p:nvPicPr>
          <p:cNvPr id="7174" name="Picture 7" descr="C:\Users\Φ Ω Τ Η Σ\Desktop\images-1.jpg"/>
          <p:cNvPicPr>
            <a:picLocks noGrp="1" noChangeAspect="1" noChangeArrowheads="1"/>
          </p:cNvPicPr>
          <p:nvPr>
            <p:ph idx="1"/>
          </p:nvPr>
        </p:nvPicPr>
        <p:blipFill>
          <a:blip r:embed="rId5"/>
          <a:srcRect/>
          <a:stretch>
            <a:fillRect/>
          </a:stretch>
        </p:blipFill>
        <p:spPr>
          <a:xfrm>
            <a:off x="1017588" y="1817688"/>
            <a:ext cx="8126412" cy="4824412"/>
          </a:xfr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Τίτλος 1"/>
          <p:cNvSpPr>
            <a:spLocks noGrp="1"/>
          </p:cNvSpPr>
          <p:nvPr>
            <p:ph type="title"/>
          </p:nvPr>
        </p:nvSpPr>
        <p:spPr>
          <a:xfrm>
            <a:off x="2420938" y="947738"/>
            <a:ext cx="7496175" cy="728662"/>
          </a:xfrm>
        </p:spPr>
        <p:txBody>
          <a:bodyPr/>
          <a:lstStyle/>
          <a:p>
            <a:pPr eaLnBrk="1" hangingPunct="1"/>
            <a:r>
              <a:rPr lang="en" sz="2800" smtClean="0"/>
              <a:t>The forest is a source of life. Its contribution lies not only in the production of </a:t>
            </a:r>
            <a:r>
              <a:rPr lang="en" sz="2800" b="1" u="sng" smtClean="0"/>
              <a:t>oxygen </a:t>
            </a:r>
            <a:r>
              <a:rPr lang="en" sz="2800" smtClean="0"/>
              <a:t>but also in other factors such as the </a:t>
            </a:r>
            <a:r>
              <a:rPr lang="en" sz="2800" b="1" u="sng" smtClean="0"/>
              <a:t>production of wood </a:t>
            </a:r>
            <a:r>
              <a:rPr lang="en" sz="2800" smtClean="0"/>
              <a:t>, the </a:t>
            </a:r>
            <a:r>
              <a:rPr lang="en" sz="2800" b="1" u="sng" smtClean="0"/>
              <a:t>retention of the soil </a:t>
            </a:r>
            <a:r>
              <a:rPr lang="en" sz="2800" smtClean="0"/>
              <a:t>from floods, the production </a:t>
            </a:r>
            <a:r>
              <a:rPr lang="en" sz="2800" b="1" u="sng" smtClean="0"/>
              <a:t>of biomass </a:t>
            </a:r>
            <a:r>
              <a:rPr lang="en" sz="2800" smtClean="0"/>
              <a:t>, the stabilization of </a:t>
            </a:r>
            <a:r>
              <a:rPr lang="en" sz="2800" b="1" u="sng" smtClean="0"/>
              <a:t>environmental conditions </a:t>
            </a:r>
            <a:r>
              <a:rPr lang="en" sz="2800" smtClean="0"/>
              <a:t>, the offer </a:t>
            </a:r>
            <a:r>
              <a:rPr lang="en" sz="2800" b="1" u="sng" smtClean="0"/>
              <a:t>of recreation </a:t>
            </a:r>
            <a:r>
              <a:rPr lang="en" sz="2800" smtClean="0"/>
              <a:t>, etc.</a:t>
            </a:r>
            <a:r>
              <a:rPr lang="el-GR" sz="2800" smtClean="0"/>
              <a:t/>
            </a:r>
            <a:br>
              <a:rPr lang="el-GR" sz="2800" smtClean="0"/>
            </a:br>
            <a:r>
              <a:rPr lang="en" sz="2800" smtClean="0"/>
              <a:t> </a:t>
            </a:r>
            <a:r>
              <a:rPr lang="el-GR" smtClean="0"/>
              <a:t/>
            </a:r>
            <a:br>
              <a:rPr lang="el-GR" smtClean="0"/>
            </a:br>
            <a:r>
              <a:rPr lang="en" smtClean="0"/>
              <a:t> </a:t>
            </a:r>
          </a:p>
        </p:txBody>
      </p:sp>
      <p:pic>
        <p:nvPicPr>
          <p:cNvPr id="8195" name="Εικόνα 3"/>
          <p:cNvPicPr>
            <a:picLocks noChangeAspect="1"/>
          </p:cNvPicPr>
          <p:nvPr/>
        </p:nvPicPr>
        <p:blipFill>
          <a:blip r:embed="rId2"/>
          <a:srcRect/>
          <a:stretch>
            <a:fillRect/>
          </a:stretch>
        </p:blipFill>
        <p:spPr bwMode="auto">
          <a:xfrm>
            <a:off x="9794875" y="1943100"/>
            <a:ext cx="1811338" cy="2605088"/>
          </a:xfrm>
          <a:prstGeom prst="rect">
            <a:avLst/>
          </a:prstGeom>
          <a:noFill/>
          <a:ln w="9525">
            <a:noFill/>
            <a:miter lim="800000"/>
            <a:headEnd/>
            <a:tailEnd/>
          </a:ln>
        </p:spPr>
      </p:pic>
      <p:pic>
        <p:nvPicPr>
          <p:cNvPr id="8196" name="Εικόνα 4"/>
          <p:cNvPicPr>
            <a:picLocks noChangeAspect="1"/>
          </p:cNvPicPr>
          <p:nvPr/>
        </p:nvPicPr>
        <p:blipFill>
          <a:blip r:embed="rId3"/>
          <a:srcRect/>
          <a:stretch>
            <a:fillRect/>
          </a:stretch>
        </p:blipFill>
        <p:spPr bwMode="auto">
          <a:xfrm>
            <a:off x="10063163" y="579438"/>
            <a:ext cx="1462087" cy="1244600"/>
          </a:xfrm>
          <a:prstGeom prst="rect">
            <a:avLst/>
          </a:prstGeom>
          <a:noFill/>
          <a:ln w="9525">
            <a:noFill/>
            <a:miter lim="800000"/>
            <a:headEnd/>
            <a:tailEnd/>
          </a:ln>
        </p:spPr>
      </p:pic>
      <p:pic>
        <p:nvPicPr>
          <p:cNvPr id="8197" name="Θέση περιεχομένου 5"/>
          <p:cNvPicPr>
            <a:picLocks noGrp="1" noChangeAspect="1"/>
          </p:cNvPicPr>
          <p:nvPr>
            <p:ph idx="1"/>
          </p:nvPr>
        </p:nvPicPr>
        <p:blipFill>
          <a:blip r:embed="rId4"/>
          <a:srcRect/>
          <a:stretch>
            <a:fillRect/>
          </a:stretch>
        </p:blipFill>
        <p:spPr>
          <a:xfrm>
            <a:off x="9417050" y="4930775"/>
            <a:ext cx="2752725" cy="1666875"/>
          </a:xfrm>
        </p:spPr>
      </p:pic>
      <p:pic>
        <p:nvPicPr>
          <p:cNvPr id="8198" name="Picture 7" descr="9c1e5ddc 788d 47cd bcef d93b117682fd"/>
          <p:cNvPicPr>
            <a:picLocks noChangeAspect="1" noChangeArrowheads="1"/>
          </p:cNvPicPr>
          <p:nvPr/>
        </p:nvPicPr>
        <p:blipFill>
          <a:blip r:embed="rId5"/>
          <a:srcRect/>
          <a:stretch>
            <a:fillRect/>
          </a:stretch>
        </p:blipFill>
        <p:spPr bwMode="auto">
          <a:xfrm>
            <a:off x="2587625" y="3863975"/>
            <a:ext cx="6383338" cy="2760663"/>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 Τίτλος"/>
          <p:cNvSpPr>
            <a:spLocks noGrp="1"/>
          </p:cNvSpPr>
          <p:nvPr>
            <p:ph type="title"/>
          </p:nvPr>
        </p:nvSpPr>
        <p:spPr>
          <a:xfrm>
            <a:off x="1371600" y="388938"/>
            <a:ext cx="9601200" cy="1782762"/>
          </a:xfrm>
        </p:spPr>
        <p:txBody>
          <a:bodyPr/>
          <a:lstStyle/>
          <a:p>
            <a:r>
              <a:rPr lang="en" smtClean="0"/>
              <a:t>Vocabulary of the forest</a:t>
            </a:r>
          </a:p>
        </p:txBody>
      </p:sp>
      <p:sp>
        <p:nvSpPr>
          <p:cNvPr id="9219" name="2 - Θέση περιεχομένου"/>
          <p:cNvSpPr>
            <a:spLocks noGrp="1"/>
          </p:cNvSpPr>
          <p:nvPr>
            <p:ph idx="1"/>
          </p:nvPr>
        </p:nvSpPr>
        <p:spPr>
          <a:xfrm>
            <a:off x="1371600" y="1069975"/>
            <a:ext cx="9601200" cy="5537200"/>
          </a:xfrm>
        </p:spPr>
        <p:txBody>
          <a:bodyPr/>
          <a:lstStyle/>
          <a:p>
            <a:pPr>
              <a:buFont typeface="Franklin Gothic Book" pitchFamily="34" charset="0"/>
              <a:buNone/>
            </a:pPr>
            <a:r>
              <a:rPr lang="en" sz="2400" b="1" u="sng" smtClean="0"/>
              <a:t>Forest </a:t>
            </a:r>
            <a:r>
              <a:rPr lang="en" smtClean="0"/>
              <a:t>: Terrestrial ecosystem where the dominance of trees determines</a:t>
            </a:r>
          </a:p>
          <a:p>
            <a:pPr>
              <a:buFont typeface="Franklin Gothic Book" pitchFamily="34" charset="0"/>
              <a:buNone/>
            </a:pPr>
            <a:r>
              <a:rPr lang="en" smtClean="0"/>
              <a:t>his physiognomy</a:t>
            </a:r>
          </a:p>
          <a:p>
            <a:pPr>
              <a:buFont typeface="Franklin Gothic Book" pitchFamily="34" charset="0"/>
              <a:buNone/>
            </a:pPr>
            <a:r>
              <a:rPr lang="en" sz="2400" b="1" u="sng" smtClean="0"/>
              <a:t>Soil erosion </a:t>
            </a:r>
            <a:r>
              <a:rPr lang="en" smtClean="0"/>
              <a:t>: Alteration of its structure and composition</a:t>
            </a:r>
          </a:p>
          <a:p>
            <a:pPr>
              <a:buFont typeface="Franklin Gothic Book" pitchFamily="34" charset="0"/>
              <a:buNone/>
            </a:pPr>
            <a:r>
              <a:rPr lang="en" smtClean="0"/>
              <a:t>of soil formed by the surface runoff of water, the</a:t>
            </a:r>
          </a:p>
          <a:p>
            <a:pPr>
              <a:buFont typeface="Franklin Gothic Book" pitchFamily="34" charset="0"/>
              <a:buNone/>
            </a:pPr>
            <a:r>
              <a:rPr lang="en" smtClean="0"/>
              <a:t>effect of winds etc</a:t>
            </a:r>
          </a:p>
          <a:p>
            <a:pPr>
              <a:buFont typeface="Franklin Gothic Book" pitchFamily="34" charset="0"/>
              <a:buNone/>
            </a:pPr>
            <a:r>
              <a:rPr lang="en" sz="2400" b="1" u="sng" smtClean="0"/>
              <a:t>Respiration </a:t>
            </a:r>
            <a:r>
              <a:rPr lang="en" smtClean="0"/>
              <a:t>: Operation in which water taken up by the</a:t>
            </a:r>
          </a:p>
          <a:p>
            <a:pPr>
              <a:buFont typeface="Franklin Gothic Book" pitchFamily="34" charset="0"/>
              <a:buNone/>
            </a:pPr>
            <a:r>
              <a:rPr lang="en" smtClean="0"/>
              <a:t>plants exits the mouths of their leaves into the atmosphere with the</a:t>
            </a:r>
          </a:p>
          <a:p>
            <a:pPr>
              <a:buFont typeface="Franklin Gothic Book" pitchFamily="34" charset="0"/>
              <a:buNone/>
            </a:pPr>
            <a:r>
              <a:rPr lang="en" smtClean="0"/>
              <a:t>form of water vapor.</a:t>
            </a:r>
          </a:p>
          <a:p>
            <a:pPr>
              <a:buFont typeface="Franklin Gothic Book" pitchFamily="34" charset="0"/>
              <a:buNone/>
            </a:pPr>
            <a:r>
              <a:rPr lang="en" b="1" u="sng" smtClean="0"/>
              <a:t>Ecosystem </a:t>
            </a:r>
            <a:r>
              <a:rPr lang="en" smtClean="0"/>
              <a:t>: Unit consisting of all organisms</a:t>
            </a:r>
          </a:p>
          <a:p>
            <a:pPr>
              <a:buFont typeface="Franklin Gothic Book" pitchFamily="34" charset="0"/>
              <a:buNone/>
            </a:pPr>
            <a:r>
              <a:rPr lang="en" smtClean="0"/>
              <a:t>and their abiotic environment (soil, water, climate, etc.)</a:t>
            </a:r>
          </a:p>
          <a:p>
            <a:pPr>
              <a:buFont typeface="Franklin Gothic Book" pitchFamily="34" charset="0"/>
              <a:buNone/>
            </a:pPr>
            <a:r>
              <a:rPr lang="en" smtClean="0"/>
              <a:t>including all interactions of organisms between</a:t>
            </a:r>
          </a:p>
          <a:p>
            <a:pPr>
              <a:buFont typeface="Franklin Gothic Book" pitchFamily="34" charset="0"/>
              <a:buNone/>
            </a:pPr>
            <a:r>
              <a:rPr lang="en" smtClean="0"/>
              <a:t>them but also of the organisms with their abiotic environment.</a:t>
            </a:r>
          </a:p>
          <a:p>
            <a:pPr>
              <a:buFont typeface="Franklin Gothic Book" pitchFamily="34" charset="0"/>
              <a:buNone/>
            </a:pPr>
            <a:endParaRPr lang="el-GR" smtClean="0"/>
          </a:p>
          <a:p>
            <a:pPr>
              <a:buFont typeface="Franklin Gothic Book" pitchFamily="34" charset="0"/>
              <a:buNone/>
            </a:pPr>
            <a:r>
              <a:rPr lang="en" smtClean="0"/>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Τίτλος 1"/>
          <p:cNvSpPr>
            <a:spLocks noGrp="1"/>
          </p:cNvSpPr>
          <p:nvPr>
            <p:ph type="title"/>
          </p:nvPr>
        </p:nvSpPr>
        <p:spPr>
          <a:xfrm>
            <a:off x="1303338" y="439738"/>
            <a:ext cx="10445750" cy="1185862"/>
          </a:xfrm>
        </p:spPr>
        <p:txBody>
          <a:bodyPr/>
          <a:lstStyle/>
          <a:p>
            <a:pPr eaLnBrk="1" hangingPunct="1"/>
            <a:r>
              <a:rPr lang="en" smtClean="0"/>
              <a:t>Vocabulary of the forest</a:t>
            </a:r>
          </a:p>
        </p:txBody>
      </p:sp>
      <p:pic>
        <p:nvPicPr>
          <p:cNvPr id="10243" name="Εικόνα 3"/>
          <p:cNvPicPr>
            <a:picLocks noChangeAspect="1"/>
          </p:cNvPicPr>
          <p:nvPr/>
        </p:nvPicPr>
        <p:blipFill>
          <a:blip r:embed="rId2"/>
          <a:srcRect/>
          <a:stretch>
            <a:fillRect/>
          </a:stretch>
        </p:blipFill>
        <p:spPr bwMode="auto">
          <a:xfrm>
            <a:off x="9888538" y="1971675"/>
            <a:ext cx="1811337" cy="2552700"/>
          </a:xfrm>
          <a:prstGeom prst="rect">
            <a:avLst/>
          </a:prstGeom>
          <a:noFill/>
          <a:ln w="9525">
            <a:noFill/>
            <a:miter lim="800000"/>
            <a:headEnd/>
            <a:tailEnd/>
          </a:ln>
        </p:spPr>
      </p:pic>
      <p:pic>
        <p:nvPicPr>
          <p:cNvPr id="10244" name="Εικόνα 4"/>
          <p:cNvPicPr>
            <a:picLocks noChangeAspect="1"/>
          </p:cNvPicPr>
          <p:nvPr/>
        </p:nvPicPr>
        <p:blipFill>
          <a:blip r:embed="rId3"/>
          <a:srcRect/>
          <a:stretch>
            <a:fillRect/>
          </a:stretch>
        </p:blipFill>
        <p:spPr bwMode="auto">
          <a:xfrm>
            <a:off x="10063163" y="579438"/>
            <a:ext cx="1462087" cy="1244600"/>
          </a:xfrm>
          <a:prstGeom prst="rect">
            <a:avLst/>
          </a:prstGeom>
          <a:noFill/>
          <a:ln w="9525">
            <a:noFill/>
            <a:miter lim="800000"/>
            <a:headEnd/>
            <a:tailEnd/>
          </a:ln>
        </p:spPr>
      </p:pic>
      <p:pic>
        <p:nvPicPr>
          <p:cNvPr id="10245" name="Θέση περιεχομένου 5"/>
          <p:cNvPicPr>
            <a:picLocks noGrp="1" noChangeAspect="1"/>
          </p:cNvPicPr>
          <p:nvPr>
            <p:ph idx="1"/>
          </p:nvPr>
        </p:nvPicPr>
        <p:blipFill>
          <a:blip r:embed="rId4"/>
          <a:srcRect/>
          <a:stretch>
            <a:fillRect/>
          </a:stretch>
        </p:blipFill>
        <p:spPr>
          <a:xfrm>
            <a:off x="9302750" y="4930775"/>
            <a:ext cx="2752725" cy="1666875"/>
          </a:xfrm>
        </p:spPr>
      </p:pic>
      <p:sp>
        <p:nvSpPr>
          <p:cNvPr id="10246" name="5 - Ορθογώνιο"/>
          <p:cNvSpPr>
            <a:spLocks noChangeArrowheads="1"/>
          </p:cNvSpPr>
          <p:nvPr/>
        </p:nvSpPr>
        <p:spPr bwMode="auto">
          <a:xfrm>
            <a:off x="1293813" y="1104900"/>
            <a:ext cx="8566150" cy="3138488"/>
          </a:xfrm>
          <a:prstGeom prst="rect">
            <a:avLst/>
          </a:prstGeom>
          <a:noFill/>
          <a:ln w="9525">
            <a:noFill/>
            <a:miter lim="800000"/>
            <a:headEnd/>
            <a:tailEnd/>
          </a:ln>
        </p:spPr>
        <p:txBody>
          <a:bodyPr>
            <a:spAutoFit/>
          </a:bodyPr>
          <a:lstStyle/>
          <a:p>
            <a:r>
              <a:rPr lang="en" b="1" u="sng"/>
              <a:t>Fungi </a:t>
            </a:r>
            <a:r>
              <a:rPr lang="en"/>
              <a:t>: organisms that</a:t>
            </a:r>
          </a:p>
          <a:p>
            <a:r>
              <a:rPr lang="en"/>
              <a:t>they absorb their food from their environment e.g. molds, mushrooms.</a:t>
            </a:r>
          </a:p>
          <a:p>
            <a:r>
              <a:rPr lang="en" b="1" u="sng"/>
              <a:t>Food chain </a:t>
            </a:r>
            <a:r>
              <a:rPr lang="en"/>
              <a:t>: schematic rendering of energy flow and</a:t>
            </a:r>
          </a:p>
          <a:p>
            <a:r>
              <a:rPr lang="en"/>
              <a:t>transport nutrients through a range of different</a:t>
            </a:r>
          </a:p>
          <a:p>
            <a:r>
              <a:rPr lang="en"/>
              <a:t>organizations.</a:t>
            </a:r>
          </a:p>
          <a:p>
            <a:endParaRPr lang="el-GR"/>
          </a:p>
          <a:p>
            <a:endParaRPr lang="el-GR"/>
          </a:p>
          <a:p>
            <a:endParaRPr lang="el-GR"/>
          </a:p>
          <a:p>
            <a:endParaRPr lang="el-GR"/>
          </a:p>
          <a:p>
            <a:endParaRPr lang="el-GR"/>
          </a:p>
          <a:p>
            <a:endParaRPr lang="el-GR"/>
          </a:p>
        </p:txBody>
      </p:sp>
      <p:pic>
        <p:nvPicPr>
          <p:cNvPr id="10247" name="Picture 8" descr="Μανιτάρι - Βικιπαίδεια"/>
          <p:cNvPicPr>
            <a:picLocks noChangeAspect="1" noChangeArrowheads="1"/>
          </p:cNvPicPr>
          <p:nvPr/>
        </p:nvPicPr>
        <p:blipFill>
          <a:blip r:embed="rId5"/>
          <a:srcRect/>
          <a:stretch>
            <a:fillRect/>
          </a:stretch>
        </p:blipFill>
        <p:spPr bwMode="auto">
          <a:xfrm>
            <a:off x="8134350" y="1690688"/>
            <a:ext cx="1700213" cy="1552575"/>
          </a:xfrm>
          <a:prstGeom prst="rect">
            <a:avLst/>
          </a:prstGeom>
          <a:noFill/>
          <a:ln w="9525">
            <a:noFill/>
            <a:miter lim="800000"/>
            <a:headEnd/>
            <a:tailEnd/>
          </a:ln>
        </p:spPr>
      </p:pic>
      <p:sp>
        <p:nvSpPr>
          <p:cNvPr id="10248" name="10 - Ορθογώνιο"/>
          <p:cNvSpPr>
            <a:spLocks noChangeArrowheads="1"/>
          </p:cNvSpPr>
          <p:nvPr/>
        </p:nvSpPr>
        <p:spPr bwMode="auto">
          <a:xfrm>
            <a:off x="1336675" y="2836863"/>
            <a:ext cx="8548688" cy="2586037"/>
          </a:xfrm>
          <a:prstGeom prst="rect">
            <a:avLst/>
          </a:prstGeom>
          <a:noFill/>
          <a:ln w="9525">
            <a:noFill/>
            <a:miter lim="800000"/>
            <a:headEnd/>
            <a:tailEnd/>
          </a:ln>
        </p:spPr>
        <p:txBody>
          <a:bodyPr>
            <a:spAutoFit/>
          </a:bodyPr>
          <a:lstStyle/>
          <a:p>
            <a:r>
              <a:rPr lang="en" b="1" u="sng" dirty="0"/>
              <a:t>Leaf litter </a:t>
            </a:r>
            <a:r>
              <a:rPr lang="en" dirty="0"/>
              <a:t>: accumulated dead organic </a:t>
            </a:r>
            <a:r>
              <a:rPr lang="en" dirty="0" smtClean="0"/>
              <a:t>materials</a:t>
            </a:r>
            <a:endParaRPr lang="el-GR" dirty="0" smtClean="0"/>
          </a:p>
          <a:p>
            <a:r>
              <a:rPr lang="en" dirty="0" smtClean="0"/>
              <a:t> </a:t>
            </a:r>
            <a:r>
              <a:rPr lang="en" dirty="0"/>
              <a:t>(leaves, branches, animal waste, etc.) in the upper layer of the soil.</a:t>
            </a:r>
          </a:p>
          <a:p>
            <a:endParaRPr lang="el-GR" dirty="0"/>
          </a:p>
          <a:p>
            <a:endParaRPr lang="el-GR" dirty="0"/>
          </a:p>
          <a:p>
            <a:endParaRPr lang="el-GR" dirty="0"/>
          </a:p>
          <a:p>
            <a:endParaRPr lang="el-GR" dirty="0"/>
          </a:p>
          <a:p>
            <a:endParaRPr lang="el-GR" dirty="0"/>
          </a:p>
          <a:p>
            <a:endParaRPr lang="el-GR" dirty="0"/>
          </a:p>
          <a:p>
            <a:endParaRPr lang="el-GR" dirty="0"/>
          </a:p>
        </p:txBody>
      </p:sp>
      <p:pic>
        <p:nvPicPr>
          <p:cNvPr id="10249" name="Picture 10" descr="st_fysika_04_fyta"/>
          <p:cNvPicPr>
            <a:picLocks noChangeAspect="1" noChangeArrowheads="1"/>
          </p:cNvPicPr>
          <p:nvPr/>
        </p:nvPicPr>
        <p:blipFill>
          <a:blip r:embed="rId6"/>
          <a:srcRect/>
          <a:stretch>
            <a:fillRect/>
          </a:stretch>
        </p:blipFill>
        <p:spPr bwMode="auto">
          <a:xfrm>
            <a:off x="6978650" y="3494088"/>
            <a:ext cx="2743200" cy="2243137"/>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Τίτλος 1"/>
          <p:cNvSpPr>
            <a:spLocks noGrp="1"/>
          </p:cNvSpPr>
          <p:nvPr>
            <p:ph type="title"/>
          </p:nvPr>
        </p:nvSpPr>
        <p:spPr>
          <a:xfrm>
            <a:off x="681038" y="-138113"/>
            <a:ext cx="10256837" cy="6996113"/>
          </a:xfrm>
        </p:spPr>
        <p:txBody>
          <a:bodyPr/>
          <a:lstStyle/>
          <a:p>
            <a:r>
              <a:rPr lang="el-GR" dirty="0" smtClean="0"/>
              <a:t/>
            </a:r>
            <a:br>
              <a:rPr lang="el-GR" dirty="0" smtClean="0"/>
            </a:br>
            <a:r>
              <a:rPr lang="en" sz="1600" dirty="0" smtClean="0"/>
              <a:t>The jewel of the forest – Protection measures </a:t>
            </a:r>
            <a:r>
              <a:rPr lang="el-GR" sz="1600" dirty="0" smtClean="0"/>
              <a:t/>
            </a:r>
            <a:br>
              <a:rPr lang="el-GR" sz="1600" dirty="0" smtClean="0"/>
            </a:br>
            <a:r>
              <a:rPr lang="en" sz="1600" b="1" dirty="0" smtClean="0">
                <a:sym typeface="Symbol" pitchFamily="18" charset="2"/>
              </a:rPr>
              <a:t> </a:t>
            </a:r>
            <a:r>
              <a:rPr lang="en" sz="1600" b="1" dirty="0" smtClean="0"/>
              <a:t>We prioritize each of the following proposals in order to achieve proper forest management:</a:t>
            </a:r>
            <a:r>
              <a:rPr lang="en" sz="1600" dirty="0" smtClean="0"/>
              <a:t> </a:t>
            </a:r>
            <a:r>
              <a:rPr lang="el-GR" sz="1600" dirty="0" smtClean="0"/>
              <a:t/>
            </a:r>
            <a:br>
              <a:rPr lang="el-GR" sz="1600" dirty="0" smtClean="0"/>
            </a:br>
            <a:r>
              <a:rPr lang="en" sz="1600" dirty="0" smtClean="0"/>
              <a:t>1. In order to protect the forest, all fire-fighting measures must be observed (water tanks, fire hydrants, patrols, etc.).</a:t>
            </a:r>
            <a:r>
              <a:rPr lang="el-GR" sz="1600" dirty="0" smtClean="0"/>
              <a:t/>
            </a:r>
            <a:br>
              <a:rPr lang="el-GR" sz="1600" dirty="0" smtClean="0"/>
            </a:br>
            <a:r>
              <a:rPr lang="en" sz="1600" dirty="0" smtClean="0"/>
              <a:t> </a:t>
            </a:r>
            <a:r>
              <a:rPr lang="el-GR" sz="1600" dirty="0" smtClean="0"/>
              <a:t/>
            </a:r>
            <a:br>
              <a:rPr lang="el-GR" sz="1600" dirty="0" smtClean="0"/>
            </a:br>
            <a:r>
              <a:rPr lang="en" sz="1600" dirty="0" smtClean="0"/>
              <a:t>2. All local communities must participate in the decision-making processes that concern the management of the forest.</a:t>
            </a:r>
            <a:r>
              <a:rPr lang="el-GR" sz="1600" dirty="0" smtClean="0"/>
              <a:t/>
            </a:r>
            <a:br>
              <a:rPr lang="el-GR" sz="1600" dirty="0" smtClean="0"/>
            </a:br>
            <a:r>
              <a:rPr lang="en" sz="1600" dirty="0" smtClean="0"/>
              <a:t> </a:t>
            </a:r>
            <a:r>
              <a:rPr lang="el-GR" sz="1600" dirty="0" smtClean="0"/>
              <a:t/>
            </a:r>
            <a:br>
              <a:rPr lang="el-GR" sz="1600" dirty="0" smtClean="0"/>
            </a:br>
            <a:r>
              <a:rPr lang="en" sz="1600" dirty="0" smtClean="0"/>
              <a:t>3. People who make a living from the management of the forest's natural resources should not destroy it (eg loggers, shepherds, beekeepers, etc.).</a:t>
            </a:r>
            <a:r>
              <a:rPr lang="el-GR" sz="1600" dirty="0" smtClean="0"/>
              <a:t/>
            </a:r>
            <a:br>
              <a:rPr lang="el-GR" sz="1600" dirty="0" smtClean="0"/>
            </a:br>
            <a:r>
              <a:rPr lang="en" sz="1600" dirty="0" smtClean="0"/>
              <a:t> </a:t>
            </a:r>
            <a:r>
              <a:rPr lang="el-GR" sz="1600" dirty="0" smtClean="0"/>
              <a:t/>
            </a:r>
            <a:br>
              <a:rPr lang="el-GR" sz="1600" dirty="0" smtClean="0"/>
            </a:br>
            <a:r>
              <a:rPr lang="en" sz="1600" dirty="0" smtClean="0"/>
              <a:t>4. There should be information at the local level about the dangers that threaten the forest.</a:t>
            </a:r>
            <a:r>
              <a:rPr lang="el-GR" sz="1600" dirty="0" smtClean="0"/>
              <a:t/>
            </a:r>
            <a:br>
              <a:rPr lang="el-GR" sz="1600" dirty="0" smtClean="0"/>
            </a:br>
            <a:r>
              <a:rPr lang="en" sz="1600" dirty="0" smtClean="0"/>
              <a:t> </a:t>
            </a:r>
            <a:r>
              <a:rPr lang="el-GR" sz="1600" dirty="0" smtClean="0"/>
              <a:t/>
            </a:r>
            <a:br>
              <a:rPr lang="el-GR" sz="1600" dirty="0" smtClean="0"/>
            </a:br>
            <a:r>
              <a:rPr lang="en" sz="1600" dirty="0" smtClean="0"/>
              <a:t>5. Preventive measures should be taken to preserve the forest (eg removal of illegal garbage dumps, opening of forest roads, etc.).</a:t>
            </a:r>
            <a:r>
              <a:rPr lang="el-GR" sz="1600" dirty="0" smtClean="0"/>
              <a:t/>
            </a:r>
            <a:br>
              <a:rPr lang="el-GR" sz="1600" dirty="0" smtClean="0"/>
            </a:br>
            <a:r>
              <a:rPr lang="en" sz="1600" dirty="0" smtClean="0"/>
              <a:t> </a:t>
            </a:r>
            <a:r>
              <a:rPr lang="el-GR" sz="1600" dirty="0" smtClean="0"/>
              <a:t/>
            </a:r>
            <a:br>
              <a:rPr lang="el-GR" sz="1600" dirty="0" smtClean="0"/>
            </a:br>
            <a:r>
              <a:rPr lang="en" sz="1600" dirty="0" smtClean="0"/>
              <a:t>6. Education should be oriented towards the protection of the environment, so that pro-environmental attitudes </a:t>
            </a:r>
            <a:r>
              <a:rPr lang="el-GR" sz="1600" dirty="0" smtClean="0"/>
              <a:t/>
            </a:r>
            <a:br>
              <a:rPr lang="el-GR" sz="1600" dirty="0" smtClean="0"/>
            </a:br>
            <a:r>
              <a:rPr lang="en" sz="1600" dirty="0" smtClean="0"/>
              <a:t>are </a:t>
            </a:r>
            <a:r>
              <a:rPr lang="en" sz="1600" dirty="0" smtClean="0"/>
              <a:t>formed.</a:t>
            </a:r>
            <a:r>
              <a:rPr lang="el-GR" sz="1600" dirty="0" smtClean="0"/>
              <a:t/>
            </a:r>
            <a:br>
              <a:rPr lang="el-GR" sz="1600" dirty="0" smtClean="0"/>
            </a:br>
            <a:r>
              <a:rPr lang="en" sz="1600" dirty="0" smtClean="0"/>
              <a:t> </a:t>
            </a:r>
            <a:r>
              <a:rPr lang="el-GR" sz="1600" dirty="0" smtClean="0"/>
              <a:t/>
            </a:r>
            <a:br>
              <a:rPr lang="el-GR" sz="1600" dirty="0" smtClean="0"/>
            </a:br>
            <a:r>
              <a:rPr lang="en" sz="1600" dirty="0" smtClean="0"/>
              <a:t>7. People visiting the forest should take measures to protect it (not to throw garbage, not to light fires, etc.).</a:t>
            </a:r>
            <a:r>
              <a:rPr lang="el-GR" sz="1600" dirty="0" smtClean="0"/>
              <a:t/>
            </a:r>
            <a:br>
              <a:rPr lang="el-GR" sz="1600" dirty="0" smtClean="0"/>
            </a:br>
            <a:r>
              <a:rPr lang="en" sz="1600" dirty="0" smtClean="0"/>
              <a:t> </a:t>
            </a:r>
            <a:r>
              <a:rPr lang="el-GR" sz="1600" dirty="0" smtClean="0"/>
              <a:t/>
            </a:r>
            <a:br>
              <a:rPr lang="el-GR" sz="1600" dirty="0" smtClean="0"/>
            </a:br>
            <a:r>
              <a:rPr lang="en" sz="1600" dirty="0" smtClean="0"/>
              <a:t>8. There should be proper cooperation between the competent bodies for the protection of the forest with the main aim being the preservation of the forest wealth.</a:t>
            </a:r>
            <a:r>
              <a:rPr lang="el-GR" sz="1600" dirty="0" smtClean="0"/>
              <a:t/>
            </a:r>
            <a:br>
              <a:rPr lang="el-GR" sz="1600" dirty="0" smtClean="0"/>
            </a:br>
            <a:r>
              <a:rPr lang="en" sz="1600" dirty="0" smtClean="0"/>
              <a:t> </a:t>
            </a:r>
            <a:r>
              <a:rPr lang="el-GR" sz="1600" dirty="0" smtClean="0"/>
              <a:t/>
            </a:r>
            <a:br>
              <a:rPr lang="el-GR" sz="1600" dirty="0" smtClean="0"/>
            </a:br>
            <a:r>
              <a:rPr lang="en" sz="1600" dirty="0" smtClean="0"/>
              <a:t>9. To protect the burned forest areas, so as to favor the natural regeneration of the forest, to avoid soil erosion and to prevent the land development of the burned areas. </a:t>
            </a:r>
            <a:r>
              <a:rPr lang="el-GR" sz="1600" dirty="0" smtClean="0"/>
              <a:t/>
            </a:r>
            <a:br>
              <a:rPr lang="el-GR" sz="1600" dirty="0" smtClean="0"/>
            </a:br>
            <a:r>
              <a:rPr lang="en" sz="1600" dirty="0" smtClean="0"/>
              <a:t>.</a:t>
            </a:r>
            <a:r>
              <a:rPr lang="el-GR" sz="1600" dirty="0" smtClean="0"/>
              <a:t/>
            </a:r>
            <a:br>
              <a:rPr lang="el-GR" sz="1600" dirty="0" smtClean="0"/>
            </a:br>
            <a:r>
              <a:rPr lang="en" sz="1600" b="1" dirty="0" smtClean="0"/>
              <a:t> </a:t>
            </a:r>
            <a:r>
              <a:rPr lang="el-GR" sz="1600" dirty="0" smtClean="0"/>
              <a:t/>
            </a:r>
            <a:br>
              <a:rPr lang="el-GR" sz="1600" dirty="0" smtClean="0"/>
            </a:br>
            <a:endParaRPr lang="el-GR" sz="1600" dirty="0" smtClean="0"/>
          </a:p>
        </p:txBody>
      </p:sp>
      <p:sp>
        <p:nvSpPr>
          <p:cNvPr id="11267" name="Θέση περιεχομένου 2"/>
          <p:cNvSpPr>
            <a:spLocks noGrp="1"/>
          </p:cNvSpPr>
          <p:nvPr>
            <p:ph idx="1"/>
          </p:nvPr>
        </p:nvSpPr>
        <p:spPr>
          <a:xfrm>
            <a:off x="723900" y="217713"/>
            <a:ext cx="10488386" cy="6295799"/>
          </a:xfrm>
        </p:spPr>
        <p:txBody>
          <a:bodyPr/>
          <a:lstStyle/>
          <a:p>
            <a:pPr marL="0" indent="0" eaLnBrk="1" hangingPunct="1">
              <a:buFont typeface="Franklin Gothic Book" pitchFamily="34" charset="0"/>
              <a:buNone/>
            </a:pPr>
            <a:r>
              <a:rPr lang="en" sz="1800" b="1" dirty="0" smtClean="0"/>
              <a:t> </a:t>
            </a:r>
            <a:endParaRPr lang="el-GR" sz="1800" dirty="0" smtClean="0"/>
          </a:p>
          <a:p>
            <a:pPr marL="0" indent="0" eaLnBrk="1" hangingPunct="1">
              <a:buFont typeface="Franklin Gothic Book" pitchFamily="34" charset="0"/>
              <a:buNone/>
            </a:pPr>
            <a:endParaRPr lang="el-GR" sz="1800" dirty="0" smtClean="0"/>
          </a:p>
          <a:p>
            <a:pPr marL="0" indent="0" eaLnBrk="1" hangingPunct="1">
              <a:buFont typeface="Franklin Gothic Book" pitchFamily="34" charset="0"/>
              <a:buNone/>
            </a:pPr>
            <a:endParaRPr lang="el-GR" sz="1800" dirty="0" smtClean="0"/>
          </a:p>
        </p:txBody>
      </p:sp>
      <p:pic>
        <p:nvPicPr>
          <p:cNvPr id="11268" name="Εικόνα 3"/>
          <p:cNvPicPr>
            <a:picLocks noChangeAspect="1"/>
          </p:cNvPicPr>
          <p:nvPr/>
        </p:nvPicPr>
        <p:blipFill>
          <a:blip r:embed="rId2"/>
          <a:srcRect/>
          <a:stretch>
            <a:fillRect/>
          </a:stretch>
        </p:blipFill>
        <p:spPr bwMode="auto">
          <a:xfrm>
            <a:off x="10207171" y="2316163"/>
            <a:ext cx="1811338" cy="2041525"/>
          </a:xfrm>
          <a:prstGeom prst="rect">
            <a:avLst/>
          </a:prstGeom>
          <a:noFill/>
          <a:ln w="9525">
            <a:noFill/>
            <a:miter lim="800000"/>
            <a:headEnd/>
            <a:tailEnd/>
          </a:ln>
        </p:spPr>
      </p:pic>
      <p:pic>
        <p:nvPicPr>
          <p:cNvPr id="11269" name="Εικόνα 4"/>
          <p:cNvPicPr>
            <a:picLocks noChangeAspect="1"/>
          </p:cNvPicPr>
          <p:nvPr/>
        </p:nvPicPr>
        <p:blipFill>
          <a:blip r:embed="rId3"/>
          <a:srcRect/>
          <a:stretch>
            <a:fillRect/>
          </a:stretch>
        </p:blipFill>
        <p:spPr bwMode="auto">
          <a:xfrm>
            <a:off x="10566400" y="544513"/>
            <a:ext cx="1462088" cy="1244600"/>
          </a:xfrm>
          <a:prstGeom prst="rect">
            <a:avLst/>
          </a:prstGeom>
          <a:noFill/>
          <a:ln w="9525">
            <a:noFill/>
            <a:miter lim="800000"/>
            <a:headEnd/>
            <a:tailEnd/>
          </a:ln>
        </p:spPr>
      </p:pic>
      <p:pic>
        <p:nvPicPr>
          <p:cNvPr id="11270" name="Εικόνα 5"/>
          <p:cNvPicPr>
            <a:picLocks noChangeAspect="1"/>
          </p:cNvPicPr>
          <p:nvPr/>
        </p:nvPicPr>
        <p:blipFill>
          <a:blip r:embed="rId4"/>
          <a:srcRect/>
          <a:stretch>
            <a:fillRect/>
          </a:stretch>
        </p:blipFill>
        <p:spPr bwMode="auto">
          <a:xfrm>
            <a:off x="11074853" y="4890407"/>
            <a:ext cx="942975" cy="166687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Τίτλος 1"/>
          <p:cNvSpPr>
            <a:spLocks noGrp="1"/>
          </p:cNvSpPr>
          <p:nvPr>
            <p:ph type="title"/>
          </p:nvPr>
        </p:nvSpPr>
        <p:spPr>
          <a:xfrm>
            <a:off x="2455863" y="677863"/>
            <a:ext cx="8761412" cy="728662"/>
          </a:xfrm>
        </p:spPr>
        <p:txBody>
          <a:bodyPr/>
          <a:lstStyle/>
          <a:p>
            <a:pPr eaLnBrk="1" hangingPunct="1"/>
            <a:r>
              <a:rPr lang="en" sz="2000" b="1" dirty="0" smtClean="0"/>
              <a:t>THE CONCEPT OF SUSTAINABILITY</a:t>
            </a:r>
          </a:p>
        </p:txBody>
      </p:sp>
      <p:sp>
        <p:nvSpPr>
          <p:cNvPr id="12291" name="Θέση περιεχομένου 2"/>
          <p:cNvSpPr>
            <a:spLocks noGrp="1"/>
          </p:cNvSpPr>
          <p:nvPr>
            <p:ph idx="1"/>
          </p:nvPr>
        </p:nvSpPr>
        <p:spPr>
          <a:xfrm>
            <a:off x="1181100" y="1612900"/>
            <a:ext cx="8761413" cy="4749800"/>
          </a:xfrm>
        </p:spPr>
        <p:txBody>
          <a:bodyPr/>
          <a:lstStyle/>
          <a:p>
            <a:r>
              <a:rPr lang="en" dirty="0" smtClean="0"/>
              <a:t>Sustainable development is defined as development "that meets the needs of the present without compromising the ability of future generations to meet their own needs". It is based on two factors: Human Needs and Environment. It concerns the management of resources, such as energy, water, matter, land.</a:t>
            </a:r>
          </a:p>
          <a:p>
            <a:r>
              <a:rPr lang="en" dirty="0" smtClean="0"/>
              <a:t>Renewable resources, such as living organisms for food, clothing, building, medical applications, etc., are not required to decrease in their use as long as the rate of use does not exceed their natural reproduction.</a:t>
            </a:r>
          </a:p>
          <a:p>
            <a:r>
              <a:rPr lang="en" dirty="0" smtClean="0"/>
              <a:t>On the contrary, non-renewable resources (fuels, metals, etc.) require limiting their use and finding substitutes as well as alternative solutions.</a:t>
            </a:r>
          </a:p>
          <a:p>
            <a:r>
              <a:rPr lang="en" dirty="0" smtClean="0"/>
              <a:t>The road to sustainability goes through the reduction of over-consumption, therefore also of production. The emphasis is on economy in use, reuse and recycling. The Systems that support Life on our planet (atmosphere, sea, land) are the biggest capital for our survival.</a:t>
            </a:r>
          </a:p>
        </p:txBody>
      </p:sp>
      <p:pic>
        <p:nvPicPr>
          <p:cNvPr id="12292" name="Εικόνα 3"/>
          <p:cNvPicPr>
            <a:picLocks noChangeAspect="1"/>
          </p:cNvPicPr>
          <p:nvPr/>
        </p:nvPicPr>
        <p:blipFill>
          <a:blip r:embed="rId2"/>
          <a:srcRect/>
          <a:stretch>
            <a:fillRect/>
          </a:stretch>
        </p:blipFill>
        <p:spPr bwMode="auto">
          <a:xfrm>
            <a:off x="10121900" y="2197100"/>
            <a:ext cx="1811338" cy="2636838"/>
          </a:xfrm>
          <a:prstGeom prst="rect">
            <a:avLst/>
          </a:prstGeom>
          <a:noFill/>
          <a:ln w="9525">
            <a:noFill/>
            <a:miter lim="800000"/>
            <a:headEnd/>
            <a:tailEnd/>
          </a:ln>
        </p:spPr>
      </p:pic>
      <p:pic>
        <p:nvPicPr>
          <p:cNvPr id="12293" name="Εικόνα 4"/>
          <p:cNvPicPr>
            <a:picLocks noChangeAspect="1"/>
          </p:cNvPicPr>
          <p:nvPr/>
        </p:nvPicPr>
        <p:blipFill>
          <a:blip r:embed="rId3"/>
          <a:srcRect/>
          <a:stretch>
            <a:fillRect/>
          </a:stretch>
        </p:blipFill>
        <p:spPr bwMode="auto">
          <a:xfrm>
            <a:off x="10467975" y="544513"/>
            <a:ext cx="1462088" cy="1462087"/>
          </a:xfrm>
          <a:prstGeom prst="rect">
            <a:avLst/>
          </a:prstGeom>
          <a:noFill/>
          <a:ln w="9525">
            <a:noFill/>
            <a:miter lim="800000"/>
            <a:headEnd/>
            <a:tailEnd/>
          </a:ln>
        </p:spPr>
      </p:pic>
      <p:pic>
        <p:nvPicPr>
          <p:cNvPr id="12294" name="Εικόνα 5"/>
          <p:cNvPicPr>
            <a:picLocks noChangeAspect="1"/>
          </p:cNvPicPr>
          <p:nvPr/>
        </p:nvPicPr>
        <p:blipFill>
          <a:blip r:embed="rId4"/>
          <a:srcRect/>
          <a:stretch>
            <a:fillRect/>
          </a:stretch>
        </p:blipFill>
        <p:spPr bwMode="auto">
          <a:xfrm>
            <a:off x="9439275" y="4964113"/>
            <a:ext cx="2752725" cy="1666875"/>
          </a:xfrm>
          <a:prstGeom prst="rect">
            <a:avLst/>
          </a:prstGeom>
          <a:noFill/>
          <a:ln w="9525">
            <a:noFill/>
            <a:miter lim="800000"/>
            <a:headEnd/>
            <a:tailEnd/>
          </a:ln>
        </p:spPr>
      </p:pic>
      <p:pic>
        <p:nvPicPr>
          <p:cNvPr id="12295" name="Picture 1" descr="C:\Users\HP G62-B60EV\Desktop\dasi-klimatiki allagi\ScreenHunter_02_Nov._03_09.20.gif"/>
          <p:cNvPicPr>
            <a:picLocks noChangeAspect="1" noChangeArrowheads="1"/>
          </p:cNvPicPr>
          <p:nvPr/>
        </p:nvPicPr>
        <p:blipFill>
          <a:blip r:embed="rId5"/>
          <a:srcRect/>
          <a:stretch>
            <a:fillRect/>
          </a:stretch>
        </p:blipFill>
        <p:spPr bwMode="auto">
          <a:xfrm>
            <a:off x="8212138" y="0"/>
            <a:ext cx="2251075" cy="1622425"/>
          </a:xfrm>
          <a:prstGeom prst="rect">
            <a:avLst/>
          </a:prstGeom>
          <a:noFill/>
          <a:ln w="9525">
            <a:noFill/>
            <a:miter lim="800000"/>
            <a:headEnd/>
            <a:tailEnd/>
          </a:ln>
        </p:spPr>
      </p:pic>
      <p:sp>
        <p:nvSpPr>
          <p:cNvPr id="2" name="AutoShape 7"/>
          <p:cNvSpPr>
            <a:spLocks noChangeArrowheads="1"/>
          </p:cNvSpPr>
          <p:nvPr/>
        </p:nvSpPr>
        <p:spPr bwMode="auto">
          <a:xfrm>
            <a:off x="6724650" y="0"/>
            <a:ext cx="1298575" cy="762000"/>
          </a:xfrm>
          <a:prstGeom prst="wedgeRoundRectCallout">
            <a:avLst>
              <a:gd name="adj1" fmla="val 183870"/>
              <a:gd name="adj2" fmla="val -45833"/>
              <a:gd name="adj3" fmla="val 16667"/>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lIns="210312" tIns="91440" rIns="210312" bIns="91440" anchor="ctr"/>
          <a:lstStyle/>
          <a:p>
            <a:pPr algn="ctr">
              <a:spcAft>
                <a:spcPts val="1000"/>
              </a:spcAft>
              <a:defRPr/>
            </a:pPr>
            <a:r>
              <a:rPr lang="en" sz="1400" dirty="0">
                <a:solidFill>
                  <a:srgbClr val="4D4D4D"/>
                </a:solidFill>
                <a:latin typeface="Calibri" pitchFamily="34" charset="0"/>
                <a:cs typeface="Arial" pitchFamily="34" charset="0"/>
              </a:rPr>
              <a:t>What is </a:t>
            </a:r>
            <a:r>
              <a:rPr lang="en" sz="1400" dirty="0" err="1">
                <a:solidFill>
                  <a:srgbClr val="4D4D4D"/>
                </a:solidFill>
                <a:latin typeface="Calibri" pitchFamily="34" charset="0"/>
                <a:cs typeface="Arial" pitchFamily="34" charset="0"/>
              </a:rPr>
              <a:t>sustainability </a:t>
            </a:r>
            <a:r>
              <a:rPr lang="en" sz="1400" dirty="0">
                <a:solidFill>
                  <a:srgbClr val="4D4D4D"/>
                </a:solidFill>
                <a:latin typeface="Calibri" pitchFamily="34" charset="0"/>
                <a:cs typeface="Arial" pitchFamily="34" charset="0"/>
              </a:rPr>
              <a:t>?</a:t>
            </a:r>
            <a:endParaRPr lang="el-GR" dirty="0">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165225" y="665163"/>
            <a:ext cx="9066213" cy="728662"/>
          </a:xfrm>
        </p:spPr>
        <p:txBody>
          <a:bodyPr rtlCol="0">
            <a:normAutofit fontScale="90000"/>
          </a:bodyPr>
          <a:lstStyle/>
          <a:p>
            <a:pPr eaLnBrk="1" fontAlgn="auto" hangingPunct="1">
              <a:spcAft>
                <a:spcPts val="0"/>
              </a:spcAft>
              <a:defRPr/>
            </a:pPr>
            <a:r>
              <a:rPr lang="en" sz="3100" dirty="0" smtClean="0"/>
              <a:t>The forest is a separate and special world. </a:t>
            </a:r>
            <a:r>
              <a:rPr lang="el-GR" sz="3100" dirty="0" smtClean="0"/>
              <a:t/>
            </a:r>
            <a:br>
              <a:rPr lang="el-GR" sz="3100" dirty="0" smtClean="0"/>
            </a:br>
            <a:r>
              <a:rPr lang="en" sz="3100" dirty="0" smtClean="0"/>
              <a:t>In </a:t>
            </a:r>
            <a:r>
              <a:rPr lang="en" sz="3100" dirty="0" smtClean="0"/>
              <a:t>this world live animals, birds, reptiles, insects, fungi, micro-organisms (the consumers) and which depend on numerous species of plants (the producers). The plant groups, such as, for example , forest, meadow, bush , heathland, etc., constitute the vegetation of an area, </a:t>
            </a:r>
            <a:r>
              <a:rPr lang="el-GR" sz="3100" dirty="0" smtClean="0"/>
              <a:t/>
            </a:r>
            <a:br>
              <a:rPr lang="el-GR" sz="3100" dirty="0" smtClean="0"/>
            </a:br>
            <a:r>
              <a:rPr lang="en" sz="3100" dirty="0" smtClean="0"/>
              <a:t>while </a:t>
            </a:r>
            <a:r>
              <a:rPr lang="en" sz="3100" dirty="0" smtClean="0"/>
              <a:t>all the plant species constitute the flora of the area </a:t>
            </a:r>
            <a:r>
              <a:rPr lang="en" dirty="0" smtClean="0"/>
              <a:t>.</a:t>
            </a:r>
            <a:r>
              <a:rPr lang="el-GR" dirty="0" smtClean="0"/>
              <a:t/>
            </a:r>
            <a:br>
              <a:rPr lang="el-GR" dirty="0" smtClean="0"/>
            </a:br>
            <a:r>
              <a:rPr lang="el-GR" dirty="0" smtClean="0"/>
              <a:t/>
            </a:r>
            <a:br>
              <a:rPr lang="el-GR" dirty="0" smtClean="0"/>
            </a:br>
            <a:endParaRPr lang="el-GR" dirty="0"/>
          </a:p>
        </p:txBody>
      </p:sp>
      <p:pic>
        <p:nvPicPr>
          <p:cNvPr id="13315" name="Εικόνα 3"/>
          <p:cNvPicPr>
            <a:picLocks noChangeAspect="1"/>
          </p:cNvPicPr>
          <p:nvPr/>
        </p:nvPicPr>
        <p:blipFill>
          <a:blip r:embed="rId2"/>
          <a:srcRect/>
          <a:stretch>
            <a:fillRect/>
          </a:stretch>
        </p:blipFill>
        <p:spPr bwMode="auto">
          <a:xfrm>
            <a:off x="9888538" y="1982788"/>
            <a:ext cx="1811337" cy="2600325"/>
          </a:xfrm>
          <a:prstGeom prst="rect">
            <a:avLst/>
          </a:prstGeom>
          <a:noFill/>
          <a:ln w="9525">
            <a:noFill/>
            <a:miter lim="800000"/>
            <a:headEnd/>
            <a:tailEnd/>
          </a:ln>
        </p:spPr>
      </p:pic>
      <p:pic>
        <p:nvPicPr>
          <p:cNvPr id="13316" name="Εικόνα 4"/>
          <p:cNvPicPr>
            <a:picLocks noChangeAspect="1"/>
          </p:cNvPicPr>
          <p:nvPr/>
        </p:nvPicPr>
        <p:blipFill>
          <a:blip r:embed="rId3"/>
          <a:srcRect/>
          <a:stretch>
            <a:fillRect/>
          </a:stretch>
        </p:blipFill>
        <p:spPr bwMode="auto">
          <a:xfrm>
            <a:off x="10063163" y="579438"/>
            <a:ext cx="1462087" cy="1244600"/>
          </a:xfrm>
          <a:prstGeom prst="rect">
            <a:avLst/>
          </a:prstGeom>
          <a:noFill/>
          <a:ln w="9525">
            <a:noFill/>
            <a:miter lim="800000"/>
            <a:headEnd/>
            <a:tailEnd/>
          </a:ln>
        </p:spPr>
      </p:pic>
      <p:pic>
        <p:nvPicPr>
          <p:cNvPr id="13317" name="Θέση περιεχομένου 5"/>
          <p:cNvPicPr>
            <a:picLocks noGrp="1" noChangeAspect="1"/>
          </p:cNvPicPr>
          <p:nvPr>
            <p:ph idx="1"/>
          </p:nvPr>
        </p:nvPicPr>
        <p:blipFill>
          <a:blip r:embed="rId4"/>
          <a:srcRect/>
          <a:stretch>
            <a:fillRect/>
          </a:stretch>
        </p:blipFill>
        <p:spPr>
          <a:xfrm>
            <a:off x="9264650" y="5049838"/>
            <a:ext cx="2752725" cy="1666875"/>
          </a:xfrm>
        </p:spPr>
      </p:pic>
      <p:sp>
        <p:nvSpPr>
          <p:cNvPr id="13318" name="AutoShape 7" descr="Δάσος Δέντρα Φύση - Δωρεάν εικόνα στο Pixabay - Pixabay"/>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l-G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Τίτλος 1"/>
          <p:cNvSpPr>
            <a:spLocks noGrp="1"/>
          </p:cNvSpPr>
          <p:nvPr>
            <p:ph type="title"/>
          </p:nvPr>
        </p:nvSpPr>
        <p:spPr>
          <a:xfrm>
            <a:off x="1136650" y="660400"/>
            <a:ext cx="8761413" cy="728663"/>
          </a:xfrm>
        </p:spPr>
        <p:txBody>
          <a:bodyPr/>
          <a:lstStyle/>
          <a:p>
            <a:pPr eaLnBrk="1" hangingPunct="1"/>
            <a:r>
              <a:rPr lang="en" dirty="0" smtClean="0"/>
              <a:t>The Alphabet of </a:t>
            </a:r>
            <a:r>
              <a:rPr lang="en-US" dirty="0" smtClean="0"/>
              <a:t>the forest: example</a:t>
            </a:r>
            <a:endParaRPr lang="en" dirty="0" smtClean="0"/>
          </a:p>
        </p:txBody>
      </p:sp>
      <p:pic>
        <p:nvPicPr>
          <p:cNvPr id="14339" name="Εικόνα 3"/>
          <p:cNvPicPr>
            <a:picLocks noChangeAspect="1"/>
          </p:cNvPicPr>
          <p:nvPr/>
        </p:nvPicPr>
        <p:blipFill>
          <a:blip r:embed="rId2"/>
          <a:srcRect/>
          <a:stretch>
            <a:fillRect/>
          </a:stretch>
        </p:blipFill>
        <p:spPr bwMode="auto">
          <a:xfrm>
            <a:off x="9713913" y="2308225"/>
            <a:ext cx="1811337" cy="2736850"/>
          </a:xfrm>
          <a:prstGeom prst="rect">
            <a:avLst/>
          </a:prstGeom>
          <a:noFill/>
          <a:ln w="9525">
            <a:noFill/>
            <a:miter lim="800000"/>
            <a:headEnd/>
            <a:tailEnd/>
          </a:ln>
        </p:spPr>
      </p:pic>
      <p:pic>
        <p:nvPicPr>
          <p:cNvPr id="14340" name="Εικόνα 4"/>
          <p:cNvPicPr>
            <a:picLocks noChangeAspect="1"/>
          </p:cNvPicPr>
          <p:nvPr/>
        </p:nvPicPr>
        <p:blipFill>
          <a:blip r:embed="rId3"/>
          <a:srcRect/>
          <a:stretch>
            <a:fillRect/>
          </a:stretch>
        </p:blipFill>
        <p:spPr bwMode="auto">
          <a:xfrm>
            <a:off x="10063163" y="579438"/>
            <a:ext cx="1462087" cy="1493837"/>
          </a:xfrm>
          <a:prstGeom prst="rect">
            <a:avLst/>
          </a:prstGeom>
          <a:noFill/>
          <a:ln w="9525">
            <a:noFill/>
            <a:miter lim="800000"/>
            <a:headEnd/>
            <a:tailEnd/>
          </a:ln>
        </p:spPr>
      </p:pic>
      <p:pic>
        <p:nvPicPr>
          <p:cNvPr id="14341" name="Εικόνα 5"/>
          <p:cNvPicPr>
            <a:picLocks noChangeAspect="1"/>
          </p:cNvPicPr>
          <p:nvPr/>
        </p:nvPicPr>
        <p:blipFill>
          <a:blip r:embed="rId4"/>
          <a:srcRect/>
          <a:stretch>
            <a:fillRect/>
          </a:stretch>
        </p:blipFill>
        <p:spPr bwMode="auto">
          <a:xfrm>
            <a:off x="9242425" y="5191125"/>
            <a:ext cx="2752725" cy="1666875"/>
          </a:xfrm>
          <a:prstGeom prst="rect">
            <a:avLst/>
          </a:prstGeom>
          <a:noFill/>
          <a:ln w="9525">
            <a:noFill/>
            <a:miter lim="800000"/>
            <a:headEnd/>
            <a:tailEnd/>
          </a:ln>
        </p:spPr>
      </p:pic>
      <p:pic>
        <p:nvPicPr>
          <p:cNvPr id="8" name="7 - Θέση περιεχομένου" descr="plantsb.png"/>
          <p:cNvPicPr>
            <a:picLocks noGrp="1" noChangeAspect="1"/>
          </p:cNvPicPr>
          <p:nvPr>
            <p:ph idx="1"/>
          </p:nvPr>
        </p:nvPicPr>
        <p:blipFill>
          <a:blip r:embed="rId5"/>
          <a:stretch>
            <a:fillRect/>
          </a:stretch>
        </p:blipFill>
        <p:spPr>
          <a:xfrm>
            <a:off x="1306286" y="1730828"/>
            <a:ext cx="7359212" cy="4593772"/>
          </a:xfrm>
        </p:spPr>
      </p:pic>
    </p:spTree>
  </p:cSld>
  <p:clrMapOvr>
    <a:masterClrMapping/>
  </p:clrMapOvr>
</p:sld>
</file>

<file path=ppt/theme/theme1.xml><?xml version="1.0" encoding="utf-8"?>
<a:theme xmlns:a="http://schemas.openxmlformats.org/drawingml/2006/main" name="Περικοπή">
  <a:themeElements>
    <a:clrScheme name="Μπλε ΙΙ">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Περικοπή">
      <a:maj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Περικοπή">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Crop" id="{EC9488ED-E761-4D60-9AC4-764D1FE2C171}" vid="{CE19780C-D67D-4C13-9DE9-A52BC3BA51B4}"/>
    </a:ext>
  </a:extLst>
</a:theme>
</file>

<file path=ppt/theme/themeOverride1.xml><?xml version="1.0" encoding="utf-8"?>
<a:themeOverride xmlns:a="http://schemas.openxmlformats.org/drawingml/2006/main">
  <a:clrScheme name="Μπλε ΙΙ">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themeOverride>
</file>

<file path=docProps/app.xml><?xml version="1.0" encoding="utf-8"?>
<Properties xmlns="http://schemas.openxmlformats.org/officeDocument/2006/extended-properties" xmlns:vt="http://schemas.openxmlformats.org/officeDocument/2006/docPropsVTypes">
  <Template>Περικοπή</Template>
  <TotalTime>2332</TotalTime>
  <Words>515</Words>
  <Application>Microsoft Office PowerPoint</Application>
  <PresentationFormat>Προσαρμογή</PresentationFormat>
  <Paragraphs>62</Paragraphs>
  <Slides>10</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10</vt:i4>
      </vt:variant>
    </vt:vector>
  </HeadingPairs>
  <TitlesOfParts>
    <vt:vector size="11" baseType="lpstr">
      <vt:lpstr>Περικοπή</vt:lpstr>
      <vt:lpstr>protect the forests</vt:lpstr>
      <vt:lpstr>FORESTS EMIT A DANGER SIGNAL</vt:lpstr>
      <vt:lpstr>The forest is a source of life. Its contribution lies not only in the production of oxygen but also in other factors such as the production of wood , the retention of the soil from floods, the production of biomass , the stabilization of environmental conditions , the offer of recreation , etc.    </vt:lpstr>
      <vt:lpstr>Vocabulary of the forest</vt:lpstr>
      <vt:lpstr>Vocabulary of the forest</vt:lpstr>
      <vt:lpstr> The jewel of the forest – Protection measures   We prioritize each of the following proposals in order to achieve proper forest management:  1. In order to protect the forest, all fire-fighting measures must be observed (water tanks, fire hydrants, patrols, etc.).   2. All local communities must participate in the decision-making processes that concern the management of the forest.   3. People who make a living from the management of the forest's natural resources should not destroy it (eg loggers, shepherds, beekeepers, etc.).   4. There should be information at the local level about the dangers that threaten the forest.   5. Preventive measures should be taken to preserve the forest (eg removal of illegal garbage dumps, opening of forest roads, etc.).   6. Education should be oriented towards the protection of the environment, so that pro-environmental attitudes  are formed.   7. People visiting the forest should take measures to protect it (not to throw garbage, not to light fires, etc.).   8. There should be proper cooperation between the competent bodies for the protection of the forest with the main aim being the preservation of the forest wealth.   9. To protect the burned forest areas, so as to favor the natural regeneration of the forest, to avoid soil erosion and to prevent the land development of the burned areas.  .   </vt:lpstr>
      <vt:lpstr>THE CONCEPT OF SUSTAINABILITY</vt:lpstr>
      <vt:lpstr>The forest is a separate and special world.  In this world live animals, birds, reptiles, insects, fungi, micro-organisms (the consumers) and which depend on numerous species of plants (the producers). The plant groups, such as, for example , forest, meadow, bush , heathland, etc., constitute the vegetation of an area,  while all the plant species constitute the flora of the area .  </vt:lpstr>
      <vt:lpstr>The Alphabet of the forest: example</vt:lpstr>
      <vt:lpstr>Happy activity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User01</dc:creator>
  <cp:lastModifiedBy>user</cp:lastModifiedBy>
  <cp:revision>233</cp:revision>
  <dcterms:created xsi:type="dcterms:W3CDTF">2023-09-14T06:17:29Z</dcterms:created>
  <dcterms:modified xsi:type="dcterms:W3CDTF">2024-06-24T07:15:03Z</dcterms:modified>
</cp:coreProperties>
</file>