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notesMasterIdLst>
    <p:notesMasterId r:id="rId9"/>
  </p:notesMasterIdLst>
  <p:handoutMasterIdLst>
    <p:handoutMasterId r:id="rId10"/>
  </p:handoutMasterIdLst>
  <p:sldIdLst>
    <p:sldId id="256" r:id="rId2"/>
    <p:sldId id="277" r:id="rId3"/>
    <p:sldId id="258" r:id="rId4"/>
    <p:sldId id="278" r:id="rId5"/>
    <p:sldId id="273" r:id="rId6"/>
    <p:sldId id="270" r:id="rId7"/>
    <p:sldId id="279" r:id="rId8"/>
  </p:sldIdLst>
  <p:sldSz cx="12192000" cy="6858000"/>
  <p:notesSz cx="6858000" cy="9144000"/>
  <p:defaultTextStyle>
    <a:defPPr>
      <a:defRPr lang="en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2FB7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00" autoAdjust="0"/>
    <p:restoredTop sz="83456" autoAdjust="0"/>
  </p:normalViewPr>
  <p:slideViewPr>
    <p:cSldViewPr snapToGrid="0">
      <p:cViewPr>
        <p:scale>
          <a:sx n="60" d="100"/>
          <a:sy n="60" d="100"/>
        </p:scale>
        <p:origin x="-1698" y="-4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-3139" y="-7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8F8CF20-60A2-4765-913F-813FD9183A59}" type="datetimeFigureOut">
              <a:rPr lang="el-GR"/>
              <a:pPr>
                <a:defRPr/>
              </a:pPr>
              <a:t>24/6/2024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508E198-909B-4BDE-82B0-B575E89532F5}" type="slidenum">
              <a:rPr lang="el-GR"/>
              <a:pPr>
                <a:defRPr/>
              </a:pPr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6531F25-0D38-4C5A-B6F9-58DC1884591A}" type="datetimeFigureOut">
              <a:rPr lang="el-GR"/>
              <a:pPr>
                <a:defRPr/>
              </a:pPr>
              <a:t>24/6/2024</a:t>
            </a:fld>
            <a:endParaRPr lang="el-GR" dirty="0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l-GR" noProof="0" dirty="0" smtClean="0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noProof="0" smtClean="0"/>
              <a:t>Kλικ για επεξεργασία των στυλ του υποδείγματος</a:t>
            </a:r>
          </a:p>
          <a:p>
            <a:pPr lvl="1"/>
            <a:r>
              <a:rPr lang="el-GR" noProof="0" smtClean="0"/>
              <a:t>Δεύτερου επιπέδου</a:t>
            </a:r>
          </a:p>
          <a:p>
            <a:pPr lvl="2"/>
            <a:r>
              <a:rPr lang="el-GR" noProof="0" smtClean="0"/>
              <a:t>Τρίτου επιπέδου</a:t>
            </a:r>
          </a:p>
          <a:p>
            <a:pPr lvl="3"/>
            <a:r>
              <a:rPr lang="el-GR" noProof="0" smtClean="0"/>
              <a:t>Τέταρτου επιπέδου</a:t>
            </a:r>
          </a:p>
          <a:p>
            <a:pPr lvl="4"/>
            <a:r>
              <a:rPr lang="el-GR" noProof="0" smtClean="0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5BE3E80-B05D-4770-A706-692615C181FF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jt5wvay323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- Θέση εικόνας διαφάνειας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2 - Θέση σημειώσεων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" smtClean="0"/>
              <a:t>Instead of the presentation, students could implement the activities in the link below:</a:t>
            </a:r>
          </a:p>
          <a:p>
            <a:r>
              <a:rPr lang="en" i="1" u="sng" smtClean="0">
                <a:hlinkClick r:id="rId3"/>
              </a:rPr>
              <a:t>https://learningapps.org/watch?v=pjt5wvay323</a:t>
            </a:r>
            <a:r>
              <a:rPr lang="en" i="1" u="sng" smtClean="0"/>
              <a:t> </a:t>
            </a:r>
            <a:endParaRPr lang="el-GR" smtClean="0"/>
          </a:p>
        </p:txBody>
      </p:sp>
      <p:sp>
        <p:nvSpPr>
          <p:cNvPr id="14340" name="3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7EA8F9-D7C7-4E17-9C9A-3F0434BDD3B7}" type="slidenum">
              <a:rPr lang="el-GR" smtClean="0"/>
              <a:pPr/>
              <a:t>1</a:t>
            </a:fld>
            <a:endParaRPr lang="el-G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- Θέση εικόνας διαφάνειας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dirty="0" smtClean="0"/>
              <a:t>Indicative Answers: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A Lego Robot with a motor and distance sensor from the WeDo 2.0 pack</a:t>
            </a:r>
            <a:endParaRPr lang="el-GR" dirty="0" smtClean="0"/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Here the answer can vary, from robots they have seen or even from what they imagine.</a:t>
            </a:r>
            <a:endParaRPr lang="el-GR" dirty="0" smtClean="0">
              <a:sym typeface="Wingdings" pitchFamily="2" charset="2"/>
            </a:endParaRP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In robots with direct human control (remote controlled robots) and in autonomous robots with programmed computer control.</a:t>
            </a:r>
            <a:endParaRPr lang="en-US" dirty="0" smtClean="0"/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l-GR" dirty="0" smtClean="0"/>
          </a:p>
        </p:txBody>
      </p:sp>
      <p:sp>
        <p:nvSpPr>
          <p:cNvPr id="15364" name="3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03F121-10B9-4E59-8296-5F2D9D994C09}" type="slidenum">
              <a:rPr lang="el-GR" smtClean="0"/>
              <a:pPr/>
              <a:t>2</a:t>
            </a:fld>
            <a:endParaRPr lang="el-G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- Θέση εικόνας διαφάνειας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dirty="0" smtClean="0"/>
              <a:t>Indicative Answers: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Correct answer is "B"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The motor and the distance sensor</a:t>
            </a:r>
          </a:p>
        </p:txBody>
      </p:sp>
      <p:sp>
        <p:nvSpPr>
          <p:cNvPr id="16388" name="3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470F0E7-2345-462C-9CCB-F1A6B363D56D}" type="slidenum">
              <a:rPr lang="el-GR" smtClean="0"/>
              <a:pPr/>
              <a:t>3</a:t>
            </a:fld>
            <a:endParaRPr lang="el-G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- Θέση εικόνας διαφάνειας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" dirty="0" smtClean="0"/>
              <a:t>Indicative Answers: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Add a New Item from "Select an item", (in the top left search) type "robot" and select Retro Robot . Upon entering the item, from the “Outfits” tab select the third outfit “Retro Robot c"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en" dirty="0" smtClean="0"/>
              <a:t>Record the dominant idea in the table . One Answer "Avoiding Obstacles"</a:t>
            </a:r>
          </a:p>
          <a:p>
            <a:pPr marL="228600" indent="-228600" eaLnBrk="1" fontAlgn="auto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n-US" dirty="0" smtClean="0"/>
          </a:p>
        </p:txBody>
      </p:sp>
      <p:sp>
        <p:nvSpPr>
          <p:cNvPr id="17412" name="3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6C0BC8F-0948-48A9-8FC9-BF912942B191}" type="slidenum">
              <a:rPr lang="el-GR" smtClean="0"/>
              <a:pPr/>
              <a:t>4</a:t>
            </a:fld>
            <a:endParaRPr lang="el-G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- Θέση εικόνας διαφάνειας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 eaLnBrk="1" hangingPunct="1">
              <a:buFont typeface="Arial" pitchFamily="34" charset="0"/>
              <a:buChar char="•"/>
              <a:defRPr/>
            </a:pPr>
            <a:r>
              <a:rPr lang="en" dirty="0" smtClean="0"/>
              <a:t>The roles of the groups are indicative and depending on the students the roles can be differentiated and emphasis is placed on the children's weaknesses: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en" dirty="0" smtClean="0"/>
              <a:t>The </a:t>
            </a:r>
            <a:r>
              <a:rPr lang="en" u="sng" dirty="0" smtClean="0"/>
              <a:t>Leader </a:t>
            </a:r>
            <a:r>
              <a:rPr lang="en" dirty="0" smtClean="0"/>
              <a:t>: Supervises the team and intervenes – helps where needed. The </a:t>
            </a:r>
            <a:r>
              <a:rPr lang="en" u="sng" dirty="0" smtClean="0"/>
              <a:t>person in charge of the computer </a:t>
            </a:r>
            <a:r>
              <a:rPr lang="en" dirty="0" smtClean="0"/>
              <a:t>: checks the slides with the construction steps.</a:t>
            </a:r>
          </a:p>
          <a:p>
            <a:pPr eaLnBrk="1" hangingPunct="1">
              <a:buFont typeface="Arial" pitchFamily="34" charset="0"/>
              <a:buNone/>
              <a:defRPr/>
            </a:pPr>
            <a:r>
              <a:rPr lang="en" dirty="0" smtClean="0"/>
              <a:t>The </a:t>
            </a:r>
            <a:r>
              <a:rPr lang="en" u="sng" dirty="0" smtClean="0"/>
              <a:t>Picker </a:t>
            </a:r>
            <a:r>
              <a:rPr lang="en" dirty="0" smtClean="0"/>
              <a:t>: chooses the right </a:t>
            </a:r>
            <a:r>
              <a:rPr lang="en" dirty="0" err="1" smtClean="0"/>
              <a:t>legos</a:t>
            </a:r>
            <a:r>
              <a:rPr lang="en" dirty="0" smtClean="0"/>
              <a:t> "bricks". The </a:t>
            </a:r>
            <a:r>
              <a:rPr lang="en" u="sng" dirty="0" smtClean="0"/>
              <a:t>Builder </a:t>
            </a:r>
            <a:r>
              <a:rPr lang="en" dirty="0" smtClean="0"/>
              <a:t>: assembles the </a:t>
            </a:r>
            <a:r>
              <a:rPr lang="en" dirty="0" err="1" smtClean="0"/>
              <a:t>legos</a:t>
            </a:r>
            <a:r>
              <a:rPr lang="en" dirty="0" smtClean="0"/>
              <a:t> "bricks"</a:t>
            </a:r>
          </a:p>
          <a:p>
            <a:pPr marL="228600" indent="-228600" eaLnBrk="1" hangingPunct="1">
              <a:buFont typeface="Arial" pitchFamily="34" charset="0"/>
              <a:buChar char="•"/>
              <a:defRPr/>
            </a:pPr>
            <a:r>
              <a:rPr lang="en" dirty="0" smtClean="0"/>
              <a:t>Mode description as presented in the original video.</a:t>
            </a:r>
            <a:endParaRPr lang="el-GR" dirty="0"/>
          </a:p>
        </p:txBody>
      </p:sp>
      <p:sp>
        <p:nvSpPr>
          <p:cNvPr id="18436" name="3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7ABC4AE-F7E0-4FE5-A341-F4516DD4CF0C}" type="slidenum">
              <a:rPr lang="el-GR" smtClean="0"/>
              <a:pPr/>
              <a:t>5</a:t>
            </a:fld>
            <a:endParaRPr lang="el-G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- Θέση εικόνας διαφάνειας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" dirty="0" smtClean="0"/>
              <a:t>Indicative Answers: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en" dirty="0" smtClean="0"/>
              <a:t>The correct result is found </a:t>
            </a:r>
            <a:r>
              <a:rPr lang="en" dirty="0" smtClean="0">
                <a:sym typeface="Wingdings" pitchFamily="2" charset="2"/>
              </a:rPr>
              <a:t> </a:t>
            </a:r>
            <a:r>
              <a:rPr lang="en" i="1" dirty="0" smtClean="0">
                <a:solidFill>
                  <a:srgbClr val="FF0000"/>
                </a:solidFill>
              </a:rPr>
              <a:t>https://scratch.mit.edu/projects/931948982/</a:t>
            </a:r>
            <a:endParaRPr lang="el-GR" i="1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228600" indent="-228600">
              <a:buFont typeface="+mj-lt"/>
              <a:buAutoNum type="arabicPeriod"/>
              <a:defRPr/>
            </a:pPr>
            <a:r>
              <a:rPr lang="en" dirty="0" smtClean="0">
                <a:sym typeface="Wingdings" pitchFamily="2" charset="2"/>
              </a:rPr>
              <a:t>Whenever the robot detects an obstacle on the distance sensor, it reverses the movement of the motor, i.e. reverses with a simultaneous turn</a:t>
            </a:r>
          </a:p>
          <a:p>
            <a:pPr>
              <a:defRPr/>
            </a:pPr>
            <a:endParaRPr lang="el-GR" dirty="0"/>
          </a:p>
        </p:txBody>
      </p:sp>
      <p:sp>
        <p:nvSpPr>
          <p:cNvPr id="19460" name="3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A36E48-3A61-4B39-9647-738404954561}" type="slidenum">
              <a:rPr lang="el-GR" smtClean="0"/>
              <a:pPr/>
              <a:t>6</a:t>
            </a:fld>
            <a:endParaRPr lang="el-G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- Θέση εικόνας διαφάνειας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" dirty="0" smtClean="0"/>
              <a:t>Indicative Answers:</a:t>
            </a:r>
          </a:p>
          <a:p>
            <a:pPr marL="228600" indent="-228600">
              <a:buFont typeface="+mj-lt"/>
              <a:buAutoNum type="arabicPeriod"/>
              <a:defRPr/>
            </a:pPr>
            <a:r>
              <a:rPr lang="en" dirty="0" smtClean="0"/>
              <a:t>The correct result is found </a:t>
            </a:r>
            <a:r>
              <a:rPr lang="en" dirty="0" smtClean="0">
                <a:sym typeface="Wingdings" pitchFamily="2" charset="2"/>
              </a:rPr>
              <a:t> </a:t>
            </a:r>
            <a:r>
              <a:rPr lang="en" i="1" dirty="0" smtClean="0">
                <a:solidFill>
                  <a:srgbClr val="FF0000"/>
                </a:solidFill>
              </a:rPr>
              <a:t>https://scratch.mit.edu/projects/931948982/</a:t>
            </a:r>
            <a:endParaRPr lang="el-GR" i="1" dirty="0" smtClean="0">
              <a:solidFill>
                <a:srgbClr val="FF0000"/>
              </a:solidFill>
              <a:sym typeface="Wingdings" pitchFamily="2" charset="2"/>
            </a:endParaRPr>
          </a:p>
          <a:p>
            <a:pPr marL="228600" indent="-228600">
              <a:buFont typeface="+mj-lt"/>
              <a:buAutoNum type="arabicPeriod"/>
              <a:defRPr/>
            </a:pPr>
            <a:r>
              <a:rPr lang="en" dirty="0" smtClean="0">
                <a:sym typeface="Wingdings" pitchFamily="2" charset="2"/>
              </a:rPr>
              <a:t>Whenever the robot detects an obstacle on the distance sensor, it reverses the movement of the motor, i.e. reverses with a simultaneous turn</a:t>
            </a:r>
          </a:p>
          <a:p>
            <a:pPr>
              <a:defRPr/>
            </a:pPr>
            <a:endParaRPr lang="el-GR" dirty="0"/>
          </a:p>
        </p:txBody>
      </p:sp>
      <p:sp>
        <p:nvSpPr>
          <p:cNvPr id="20484" name="3 - Θέση αριθμού διαφάνειας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DADBB68-7B77-40D4-BF0A-BB47FE61F213}" type="slidenum">
              <a:rPr lang="el-GR" smtClean="0"/>
              <a:pPr/>
              <a:t>7</a:t>
            </a:fld>
            <a:endParaRPr 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752475" y="744538"/>
            <a:ext cx="10674350" cy="5349875"/>
            <a:chOff x="752858" y="744469"/>
            <a:chExt cx="10674117" cy="5349671"/>
          </a:xfrm>
        </p:grpSpPr>
        <p:sp>
          <p:nvSpPr>
            <p:cNvPr id="5" name="Freeform 6"/>
            <p:cNvSpPr>
              <a:spLocks noChangeArrowheads="1"/>
            </p:cNvSpPr>
            <p:nvPr/>
          </p:nvSpPr>
          <p:spPr bwMode="auto">
            <a:xfrm>
              <a:off x="8152034" y="1685820"/>
              <a:ext cx="3274941" cy="4408320"/>
            </a:xfrm>
            <a:custGeom>
              <a:avLst/>
              <a:gdLst>
                <a:gd name="T0" fmla="*/ 0 w 10000"/>
                <a:gd name="T1" fmla="*/ 0 h 10000"/>
                <a:gd name="T2" fmla="*/ 10000 w 10000"/>
                <a:gd name="T3" fmla="*/ 10000 h 10000"/>
              </a:gdLst>
              <a:ahLst/>
              <a:cxnLst/>
              <a:rect l="T0" t="T1" r="T2" b="T3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/>
            </a:p>
          </p:txBody>
        </p:sp>
        <p:sp>
          <p:nvSpPr>
            <p:cNvPr id="6" name="Freeform 6"/>
            <p:cNvSpPr>
              <a:spLocks noChangeArrowheads="1"/>
            </p:cNvSpPr>
            <p:nvPr/>
          </p:nvSpPr>
          <p:spPr bwMode="auto">
            <a:xfrm flipH="1" flipV="1">
              <a:off x="752858" y="744469"/>
              <a:ext cx="3274942" cy="4408319"/>
            </a:xfrm>
            <a:custGeom>
              <a:avLst/>
              <a:gdLst>
                <a:gd name="T0" fmla="*/ 0 w 10002"/>
                <a:gd name="T1" fmla="*/ 0 h 10000"/>
                <a:gd name="T2" fmla="*/ 10002 w 10002"/>
                <a:gd name="T3" fmla="*/ 10000 h 10000"/>
              </a:gdLst>
              <a:ahLst/>
              <a:cxnLst/>
              <a:rect l="T0" t="T1" r="T2" b="T3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l-GR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2475" y="6453188"/>
            <a:ext cx="1608138" cy="40481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DCB0CEE-64A6-4993-87AF-9CA1A46C6C67}" type="datetimeFigureOut">
              <a:rPr lang="el-GR"/>
              <a:pPr>
                <a:defRPr/>
              </a:pPr>
              <a:t>24/6/2024</a:t>
            </a:fld>
            <a:endParaRPr lang="el-GR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D57E37C-1BCA-4E4C-8FA9-A03907B34383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071C6-5E6F-42C1-A6CA-187800CCBD63}" type="datetimeFigureOut">
              <a:rPr lang="el-GR"/>
              <a:pPr>
                <a:defRPr/>
              </a:pPr>
              <a:t>24/6/2024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79FC9-54A8-4035-97B7-6E942402E6A3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57C57-E75C-402B-B595-8BD7029FE378}" type="datetimeFigureOut">
              <a:rPr lang="el-GR"/>
              <a:pPr>
                <a:defRPr/>
              </a:pPr>
              <a:t>24/6/2024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11010-7B5F-4C43-B0A2-ADEB0F763A0F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DF998-9B3A-4DB7-BA4F-6D2B8FC9F5AC}" type="datetimeFigureOut">
              <a:rPr lang="el-GR"/>
              <a:pPr>
                <a:defRPr/>
              </a:pPr>
              <a:t>24/6/2024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BBF3E8-90A7-4F02-B580-86A873B8BF09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 noChangeArrowheads="1"/>
          </p:cNvSpPr>
          <p:nvPr/>
        </p:nvSpPr>
        <p:spPr bwMode="auto">
          <a:xfrm>
            <a:off x="8151813" y="1685925"/>
            <a:ext cx="3275012" cy="4408488"/>
          </a:xfrm>
          <a:custGeom>
            <a:avLst/>
            <a:gdLst>
              <a:gd name="T0" fmla="*/ 0 w 4125"/>
              <a:gd name="T1" fmla="*/ 0 h 5554"/>
              <a:gd name="T2" fmla="*/ 4125 w 4125"/>
              <a:gd name="T3" fmla="*/ 5554 h 5554"/>
            </a:gdLst>
            <a:ahLst/>
            <a:cxnLst/>
            <a:rect l="T0" t="T1" r="T2" b="T3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38188" y="6453188"/>
            <a:ext cx="1622425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03C4566-515B-4F81-B651-FDDE47D96FCC}" type="datetimeFigureOut">
              <a:rPr lang="el-GR"/>
              <a:pPr>
                <a:defRPr/>
              </a:pPr>
              <a:t>24/6/2024</a:t>
            </a:fld>
            <a:endParaRPr lang="el-G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450" y="6453188"/>
            <a:ext cx="7023100" cy="404812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1388" y="6453188"/>
            <a:ext cx="1595437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B51A166-62BA-48DA-A1AF-B8AB2D44E97B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E40CF-61D3-49D2-9BBF-20EA02A64172}" type="datetimeFigureOut">
              <a:rPr lang="el-GR"/>
              <a:pPr>
                <a:defRPr/>
              </a:pPr>
              <a:t>24/6/2024</a:t>
            </a:fld>
            <a:endParaRPr lang="el-GR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ED354-51FB-4140-BAA8-32B25DA4EF95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C93B5-F0F3-4101-B4D8-770F91D45562}" type="datetimeFigureOut">
              <a:rPr lang="el-GR"/>
              <a:pPr>
                <a:defRPr/>
              </a:pPr>
              <a:t>24/6/2024</a:t>
            </a:fld>
            <a:endParaRPr lang="el-GR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4CF71-19E2-4360-A2C4-3C06DF4ED0AE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D69F3-9FFB-4B3B-BA0A-C624103E790A}" type="datetimeFigureOut">
              <a:rPr lang="el-GR"/>
              <a:pPr>
                <a:defRPr/>
              </a:pPr>
              <a:t>24/6/2024</a:t>
            </a:fld>
            <a:endParaRPr lang="el-GR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EAC99-34B7-49F7-8AB5-80AD288093D0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3C643-4E6E-4B46-9913-81207B975969}" type="datetimeFigureOut">
              <a:rPr lang="el-GR"/>
              <a:pPr>
                <a:defRPr/>
              </a:pPr>
              <a:t>24/6/2024</a:t>
            </a:fld>
            <a:endParaRPr lang="el-GR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6CEB3-A375-4B05-A85A-194CD5AD1317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2D259A4-D5E9-4BFB-9C94-17706C511769}" type="datetimeFigureOut">
              <a:rPr lang="el-GR"/>
              <a:pPr>
                <a:defRPr/>
              </a:pPr>
              <a:t>24/6/2024</a:t>
            </a:fld>
            <a:endParaRPr lang="el-GR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1584D86-F9D9-40D7-B2EB-5019AF69F9DF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530383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8"/>
          <p:cNvSpPr/>
          <p:nvPr/>
        </p:nvSpPr>
        <p:spPr>
          <a:xfrm>
            <a:off x="5303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rtlCol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l-GR" noProof="0" dirty="0"/>
              <a:t>Κάντε κλικ στο εικονίδιο για να προσθέσετε εικόνα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188"/>
            <a:ext cx="12049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CCD7217-E2A1-4857-9B29-A62240D37979}" type="datetimeFigureOut">
              <a:rPr lang="el-GR"/>
              <a:pPr>
                <a:defRPr/>
              </a:pPr>
              <a:t>24/6/2024</a:t>
            </a:fld>
            <a:endParaRPr lang="el-GR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6625" y="6453188"/>
            <a:ext cx="2373313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775" y="6453188"/>
            <a:ext cx="1595438" cy="4048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F6D7BBF-9DB7-46EF-8CE8-8D2BC2AE3B2D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371600" y="685800"/>
            <a:ext cx="9601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Κάντε κλικ για να επεξεργαστείτε τον τίτλο υποδείγματος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71600" y="2286000"/>
            <a:ext cx="9601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κειμένου υποδείγματος</a:t>
            </a:r>
          </a:p>
          <a:p>
            <a:pPr lvl="1"/>
            <a:r>
              <a:rPr lang="el-GR" smtClean="0"/>
              <a:t>Δεύτερο επίπεδο</a:t>
            </a:r>
          </a:p>
          <a:p>
            <a:pPr lvl="2"/>
            <a:r>
              <a:rPr lang="el-GR" smtClean="0"/>
              <a:t>Τρίτο επίπεδο</a:t>
            </a:r>
          </a:p>
          <a:p>
            <a:pPr lvl="3"/>
            <a:r>
              <a:rPr lang="el-GR" smtClean="0"/>
              <a:t>Τέταρτο επίπεδο</a:t>
            </a:r>
          </a:p>
          <a:p>
            <a:pPr lvl="4"/>
            <a:r>
              <a:rPr lang="el-GR" smtClean="0"/>
              <a:t>Πέμπτο επίπεδο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188"/>
            <a:ext cx="1204913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73100C-6BAD-4579-8844-FAFD9FD0840B}" type="datetimeFigureOut">
              <a:rPr lang="el-GR"/>
              <a:pPr>
                <a:defRPr/>
              </a:pPr>
              <a:t>24/6/2024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4013" y="6453188"/>
            <a:ext cx="6280150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613" y="6453188"/>
            <a:ext cx="1597025" cy="4048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AB5EA0-3220-4545-9984-EAAFA6795D6E}" type="slidenum">
              <a:rPr lang="el-GR"/>
              <a:pPr>
                <a:defRPr/>
              </a:pPr>
              <a:t>‹#›</a:t>
            </a:fld>
            <a:endParaRPr lang="el-GR" dirty="0"/>
          </a:p>
        </p:txBody>
      </p:sp>
      <p:sp>
        <p:nvSpPr>
          <p:cNvPr id="9" name="Rectangle 8"/>
          <p:cNvSpPr/>
          <p:nvPr/>
        </p:nvSpPr>
        <p:spPr>
          <a:xfrm>
            <a:off x="477838" y="0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65" r:id="rId2"/>
    <p:sldLayoutId id="2147483873" r:id="rId3"/>
    <p:sldLayoutId id="2147483866" r:id="rId4"/>
    <p:sldLayoutId id="2147483867" r:id="rId5"/>
    <p:sldLayoutId id="2147483868" r:id="rId6"/>
    <p:sldLayoutId id="2147483869" r:id="rId7"/>
    <p:sldLayoutId id="2147483874" r:id="rId8"/>
    <p:sldLayoutId id="2147483875" r:id="rId9"/>
    <p:sldLayoutId id="2147483870" r:id="rId10"/>
    <p:sldLayoutId id="2147483871" r:id="rId11"/>
  </p:sldLayoutIdLst>
  <p:txStyles>
    <p:titleStyle>
      <a:lvl1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lnSpc>
          <a:spcPct val="89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Franklin Gothic Book" pitchFamily="34" charset="0"/>
        </a:defRPr>
      </a:lvl9pPr>
    </p:titleStyle>
    <p:bodyStyle>
      <a:lvl1pPr marL="382588" indent="-382588" algn="l" rtl="0" eaLnBrk="0" fontAlgn="base" hangingPunct="0">
        <a:lnSpc>
          <a:spcPct val="94000"/>
        </a:lnSpc>
        <a:spcBef>
          <a:spcPts val="1000"/>
        </a:spcBef>
        <a:spcAft>
          <a:spcPts val="200"/>
        </a:spcAft>
        <a:buFont typeface="Franklin Gothic Book" pitchFamily="34" charset="0"/>
        <a:buChar char="■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–"/>
        <a:defRPr sz="2000" i="1" kern="120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■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–"/>
        <a:defRPr sz="2000" i="1" kern="120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2588" algn="l" rtl="0" eaLnBrk="0" fontAlgn="base" hangingPunct="0">
        <a:lnSpc>
          <a:spcPct val="94000"/>
        </a:lnSpc>
        <a:spcBef>
          <a:spcPts val="500"/>
        </a:spcBef>
        <a:spcAft>
          <a:spcPts val="200"/>
        </a:spcAft>
        <a:buFont typeface="Franklin Gothic Book" pitchFamily="34" charset="0"/>
        <a:buChar char="■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-ac6Cvu4hP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cratch.mit.edu/projects/931838393/editor/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8QGLw_TiAxB-LnyHw85suZCtyzPDkGUH/view?usp=sharin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cratch.mit.edu/projects/931838393/editor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e/1FAIpQLSfy2PdHqQQOZs0IMQnl-SGtfmkA7w7dInX_gv1EVhGs5GCo_g/viewfor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1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3089275" y="2151063"/>
            <a:ext cx="7913688" cy="12001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" sz="3600" b="1" dirty="0" err="1" smtClean="0"/>
              <a:t>Avoiding </a:t>
            </a:r>
            <a:r>
              <a:rPr lang="en" sz="3600" b="1" dirty="0" smtClean="0"/>
              <a:t>obstacles</a:t>
            </a:r>
            <a:endParaRPr lang="el-GR" sz="4000" b="1" dirty="0" smtClean="0">
              <a:latin typeface="Algerian" panose="04020705040A02060702" pitchFamily="82" charset="0"/>
            </a:endParaRPr>
          </a:p>
        </p:txBody>
      </p:sp>
      <p:sp>
        <p:nvSpPr>
          <p:cNvPr id="6147" name="Υπότιτλος 2"/>
          <p:cNvSpPr>
            <a:spLocks noGrp="1"/>
          </p:cNvSpPr>
          <p:nvPr>
            <p:ph type="subTitle" idx="1"/>
          </p:nvPr>
        </p:nvSpPr>
        <p:spPr>
          <a:xfrm>
            <a:off x="1030288" y="4027488"/>
            <a:ext cx="9144000" cy="2278062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</a:pPr>
            <a:endParaRPr lang="el-GR" smtClean="0"/>
          </a:p>
          <a:p>
            <a:pPr eaLnBrk="1" hangingPunct="1">
              <a:spcBef>
                <a:spcPct val="0"/>
              </a:spcBef>
              <a:spcAft>
                <a:spcPct val="0"/>
              </a:spcAft>
            </a:pPr>
            <a:endParaRPr lang="el-GR" smtClean="0"/>
          </a:p>
          <a:p>
            <a:pPr eaLnBrk="1" hangingPunct="1">
              <a:spcBef>
                <a:spcPct val="0"/>
              </a:spcBef>
              <a:spcAft>
                <a:spcPct val="0"/>
              </a:spcAft>
            </a:pPr>
            <a:endParaRPr lang="el-GR" smtClean="0"/>
          </a:p>
          <a:p>
            <a:pPr algn="l" eaLnBrk="1" hangingPunct="1">
              <a:spcBef>
                <a:spcPct val="0"/>
              </a:spcBef>
              <a:spcAft>
                <a:spcPct val="0"/>
              </a:spcAft>
            </a:pPr>
            <a:endParaRPr lang="el-GR" smtClean="0"/>
          </a:p>
          <a:p>
            <a:pPr algn="l" eaLnBrk="1" hangingPunct="1">
              <a:spcBef>
                <a:spcPct val="0"/>
              </a:spcBef>
              <a:spcAft>
                <a:spcPct val="0"/>
              </a:spcAft>
            </a:pPr>
            <a:r>
              <a:rPr lang="en" smtClean="0"/>
              <a:t>Creator: Andreas Varelas</a:t>
            </a:r>
          </a:p>
          <a:p>
            <a:pPr eaLnBrk="1" hangingPunct="1">
              <a:spcBef>
                <a:spcPct val="0"/>
              </a:spcBef>
              <a:spcAft>
                <a:spcPct val="0"/>
              </a:spcAft>
            </a:pPr>
            <a:endParaRPr lang="el-GR" smtClean="0"/>
          </a:p>
        </p:txBody>
      </p:sp>
      <p:sp>
        <p:nvSpPr>
          <p:cNvPr id="6148" name="Ορθογώνιο 3"/>
          <p:cNvSpPr>
            <a:spLocks noChangeArrowheads="1"/>
          </p:cNvSpPr>
          <p:nvPr/>
        </p:nvSpPr>
        <p:spPr bwMode="auto">
          <a:xfrm>
            <a:off x="936625" y="749300"/>
            <a:ext cx="11255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">
                <a:solidFill>
                  <a:srgbClr val="1D6295"/>
                </a:solidFill>
                <a:latin typeface="Comic Sans MS" pitchFamily="66" charset="0"/>
                <a:cs typeface="Calibri" pitchFamily="34" charset="0"/>
              </a:rPr>
              <a:t>ERASMUS +</a:t>
            </a:r>
          </a:p>
          <a:p>
            <a:pPr algn="ctr"/>
            <a:r>
              <a:rPr lang="en">
                <a:solidFill>
                  <a:srgbClr val="1D6295"/>
                </a:solidFill>
                <a:latin typeface="Comic Sans MS" pitchFamily="66" charset="0"/>
                <a:cs typeface="Calibri" pitchFamily="34" charset="0"/>
              </a:rPr>
              <a:t>2021-1-EL01-KA220-SCH-000027823</a:t>
            </a:r>
            <a:endParaRPr lang="en-US">
              <a:solidFill>
                <a:srgbClr val="1D6295"/>
              </a:solidFill>
              <a:latin typeface="Comic Sans MS" pitchFamily="66" charset="0"/>
              <a:cs typeface="Calibri" pitchFamily="34" charset="0"/>
            </a:endParaRPr>
          </a:p>
          <a:p>
            <a:pPr algn="ctr"/>
            <a:r>
              <a:rPr lang="en">
                <a:solidFill>
                  <a:srgbClr val="1D6295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">
                <a:solidFill>
                  <a:srgbClr val="1D6295"/>
                </a:solidFill>
                <a:latin typeface="Comic Sans MS" pitchFamily="66" charset="0"/>
                <a:cs typeface="Calibri" pitchFamily="34" charset="0"/>
              </a:rPr>
              <a:t>« STEAM &amp; Digital Skills : Searching for the new Leonardos »</a:t>
            </a:r>
            <a:endParaRPr lang="el-GR">
              <a:solidFill>
                <a:srgbClr val="1D6295"/>
              </a:solidFill>
              <a:latin typeface="Comic Sans MS" pitchFamily="66" charset="0"/>
              <a:cs typeface="Times New Roman" pitchFamily="18" charset="0"/>
            </a:endParaRPr>
          </a:p>
        </p:txBody>
      </p:sp>
      <p:pic>
        <p:nvPicPr>
          <p:cNvPr id="6149" name="Εικόνα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74275" y="301625"/>
            <a:ext cx="1336675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Εικόνα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1203325"/>
            <a:ext cx="1811338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Εικόνα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39125" y="4302125"/>
            <a:ext cx="2752725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Τίτλος 1"/>
          <p:cNvSpPr>
            <a:spLocks noGrp="1"/>
          </p:cNvSpPr>
          <p:nvPr>
            <p:ph type="title"/>
          </p:nvPr>
        </p:nvSpPr>
        <p:spPr>
          <a:xfrm>
            <a:off x="2638425" y="663575"/>
            <a:ext cx="8526463" cy="728663"/>
          </a:xfrm>
        </p:spPr>
        <p:txBody>
          <a:bodyPr/>
          <a:lstStyle/>
          <a:p>
            <a:pPr eaLnBrk="1" hangingPunct="1"/>
            <a:r>
              <a:rPr lang="en" smtClean="0"/>
              <a:t>Phase 1 </a:t>
            </a:r>
            <a:r>
              <a:rPr lang="en" baseline="30000" smtClean="0"/>
              <a:t>- </a:t>
            </a:r>
            <a:r>
              <a:rPr lang="en" smtClean="0"/>
              <a:t>Robot Presentation</a:t>
            </a:r>
          </a:p>
        </p:txBody>
      </p:sp>
      <p:sp>
        <p:nvSpPr>
          <p:cNvPr id="7171" name="Θέση περιεχομένου 2"/>
          <p:cNvSpPr>
            <a:spLocks noGrp="1"/>
          </p:cNvSpPr>
          <p:nvPr>
            <p:ph idx="1"/>
          </p:nvPr>
        </p:nvSpPr>
        <p:spPr>
          <a:xfrm>
            <a:off x="4941888" y="2333625"/>
            <a:ext cx="5348287" cy="3765550"/>
          </a:xfrm>
        </p:spPr>
        <p:txBody>
          <a:bodyPr/>
          <a:lstStyle/>
          <a:p>
            <a:pPr marL="457200" indent="-457200" algn="just" eaLnBrk="1" hangingPunct="1">
              <a:buFont typeface="Franklin Gothic Book" pitchFamily="34" charset="0"/>
              <a:buAutoNum type="arabicPeriod"/>
            </a:pPr>
            <a:r>
              <a:rPr lang="en" sz="2200" smtClean="0"/>
              <a:t>What do you notice in the picture?</a:t>
            </a:r>
          </a:p>
          <a:p>
            <a:pPr marL="457200" indent="-457200" algn="just" eaLnBrk="1" hangingPunct="1">
              <a:buFont typeface="Franklin Gothic Book" pitchFamily="34" charset="0"/>
              <a:buAutoNum type="arabicPeriod"/>
            </a:pPr>
            <a:r>
              <a:rPr lang="en" sz="2200" smtClean="0"/>
              <a:t>What kinds of robots do you know?</a:t>
            </a:r>
            <a:endParaRPr lang="el-GR" sz="2200" smtClean="0">
              <a:sym typeface="Wingdings" pitchFamily="2" charset="2"/>
            </a:endParaRPr>
          </a:p>
          <a:p>
            <a:pPr marL="457200" indent="-457200" eaLnBrk="1" hangingPunct="1">
              <a:buFont typeface="Franklin Gothic Book" pitchFamily="34" charset="0"/>
              <a:buAutoNum type="arabicPeriod"/>
            </a:pPr>
            <a:r>
              <a:rPr lang="en" sz="2200" smtClean="0">
                <a:sym typeface="Wingdings" pitchFamily="2" charset="2"/>
              </a:rPr>
              <a:t>What categories of robots </a:t>
            </a:r>
            <a:r>
              <a:rPr lang="el-GR" sz="2200" smtClean="0">
                <a:sym typeface="Wingdings" pitchFamily="2" charset="2"/>
              </a:rPr>
              <a:t/>
            </a:r>
            <a:br>
              <a:rPr lang="el-GR" sz="2200" smtClean="0">
                <a:sym typeface="Wingdings" pitchFamily="2" charset="2"/>
              </a:rPr>
            </a:br>
            <a:r>
              <a:rPr lang="en" sz="2200" smtClean="0">
                <a:sym typeface="Wingdings" pitchFamily="2" charset="2"/>
              </a:rPr>
              <a:t>do you know?</a:t>
            </a:r>
          </a:p>
          <a:p>
            <a:pPr marL="457200" indent="-457200" algn="just" eaLnBrk="1" hangingPunct="1">
              <a:buFont typeface="Franklin Gothic Book" pitchFamily="34" charset="0"/>
              <a:buAutoNum type="arabicPeriod"/>
            </a:pPr>
            <a:endParaRPr lang="el-GR" smtClean="0"/>
          </a:p>
        </p:txBody>
      </p:sp>
      <p:pic>
        <p:nvPicPr>
          <p:cNvPr id="7172" name="Εικόνα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3913" y="1908175"/>
            <a:ext cx="1811337" cy="26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Εικόνα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Εικόνα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42425" y="482282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4" descr="C:\Users\andre\Desktop\Διδακτικό Σενάριο\κατασκευή\με τοίχο\IMG_20231115_130808_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25550" y="1517650"/>
            <a:ext cx="3670300" cy="489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Τίτλος 1"/>
          <p:cNvSpPr>
            <a:spLocks noGrp="1"/>
          </p:cNvSpPr>
          <p:nvPr>
            <p:ph type="title"/>
          </p:nvPr>
        </p:nvSpPr>
        <p:spPr>
          <a:xfrm>
            <a:off x="2697163" y="663575"/>
            <a:ext cx="8467725" cy="728663"/>
          </a:xfrm>
        </p:spPr>
        <p:txBody>
          <a:bodyPr/>
          <a:lstStyle/>
          <a:p>
            <a:pPr eaLnBrk="1" hangingPunct="1"/>
            <a:r>
              <a:rPr lang="en" smtClean="0"/>
              <a:t>Phase 1 </a:t>
            </a:r>
            <a:r>
              <a:rPr lang="en" baseline="30000" smtClean="0"/>
              <a:t>- </a:t>
            </a:r>
            <a:r>
              <a:rPr lang="en" smtClean="0"/>
              <a:t>Robot Presentation</a:t>
            </a:r>
          </a:p>
        </p:txBody>
      </p:sp>
      <p:sp>
        <p:nvSpPr>
          <p:cNvPr id="7171" name="Θέση περιεχομένου 2"/>
          <p:cNvSpPr>
            <a:spLocks noGrp="1"/>
          </p:cNvSpPr>
          <p:nvPr>
            <p:ph idx="1"/>
          </p:nvPr>
        </p:nvSpPr>
        <p:spPr>
          <a:xfrm>
            <a:off x="822325" y="1539875"/>
            <a:ext cx="8345488" cy="4884738"/>
          </a:xfrm>
        </p:spPr>
        <p:txBody>
          <a:bodyPr/>
          <a:lstStyle/>
          <a:p>
            <a:pPr eaLnBrk="1" hangingPunct="1">
              <a:defRPr/>
            </a:pPr>
            <a:r>
              <a:rPr lang="en" sz="2200" dirty="0" smtClean="0"/>
              <a:t>Video Presentation </a:t>
            </a:r>
            <a:r>
              <a:rPr lang="en" sz="2200" dirty="0" smtClean="0">
                <a:sym typeface="Wingdings" pitchFamily="2" charset="2"/>
              </a:rPr>
              <a:t> </a:t>
            </a:r>
            <a:r>
              <a:rPr lang="en" sz="2200" dirty="0" smtClean="0">
                <a:sym typeface="Wingdings" pitchFamily="2" charset="2"/>
                <a:hlinkClick r:id="rId3"/>
              </a:rPr>
              <a:t>https://youtu.be/-ac6Cvu4hPs</a:t>
            </a:r>
            <a:r>
              <a:rPr lang="en" sz="2200" dirty="0" smtClean="0">
                <a:sym typeface="Wingdings" pitchFamily="2" charset="2"/>
              </a:rPr>
              <a:t> </a:t>
            </a:r>
            <a:endParaRPr lang="el-GR" sz="2200" dirty="0" smtClean="0"/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" sz="2200" dirty="0" smtClean="0"/>
              <a:t>What category does the bot you watched belong to?</a:t>
            </a:r>
            <a:r>
              <a:rPr lang="el-GR" sz="2200" dirty="0" smtClean="0"/>
              <a:t/>
            </a:r>
            <a:br>
              <a:rPr lang="el-GR" sz="2200" dirty="0" smtClean="0"/>
            </a:br>
            <a:r>
              <a:rPr lang="en" sz="2200" dirty="0" smtClean="0"/>
              <a:t> </a:t>
            </a:r>
            <a:r>
              <a:rPr lang="el-GR" sz="2200" dirty="0" smtClean="0"/>
              <a:t/>
            </a:r>
            <a:br>
              <a:rPr lang="el-GR" sz="2200" dirty="0" smtClean="0"/>
            </a:br>
            <a:r>
              <a:rPr lang="en" sz="2200" dirty="0" smtClean="0"/>
              <a:t>A) In robots with direct human control (remote controlled robot)</a:t>
            </a:r>
            <a:r>
              <a:rPr lang="el-GR" sz="2200" dirty="0" smtClean="0"/>
              <a:t/>
            </a:r>
            <a:br>
              <a:rPr lang="el-GR" sz="2200" dirty="0" smtClean="0"/>
            </a:br>
            <a:r>
              <a:rPr lang="en" sz="2200" dirty="0" smtClean="0"/>
              <a:t> </a:t>
            </a:r>
            <a:r>
              <a:rPr lang="el-GR" sz="2200" dirty="0" smtClean="0"/>
              <a:t/>
            </a:r>
            <a:br>
              <a:rPr lang="el-GR" sz="2200" dirty="0" smtClean="0"/>
            </a:br>
            <a:r>
              <a:rPr lang="en" sz="2200" dirty="0" smtClean="0"/>
              <a:t>B) In an autonomous robot controlled by a programmed computer</a:t>
            </a:r>
            <a:r>
              <a:rPr lang="el-GR" sz="2200" dirty="0" smtClean="0"/>
              <a:t/>
            </a:r>
            <a:br>
              <a:rPr lang="el-GR" sz="2200" dirty="0" smtClean="0"/>
            </a:br>
            <a:endParaRPr lang="el-GR" sz="2200" dirty="0" smtClean="0"/>
          </a:p>
          <a:p>
            <a:pPr marL="457200" indent="-457200" algn="just" eaLnBrk="1" hangingPunct="1">
              <a:buFont typeface="+mj-lt"/>
              <a:buAutoNum type="arabicPeriod"/>
              <a:defRPr/>
            </a:pPr>
            <a:r>
              <a:rPr lang="en" sz="2200" dirty="0" smtClean="0"/>
              <a:t>Which automation does this particular robot use?</a:t>
            </a:r>
          </a:p>
        </p:txBody>
      </p:sp>
      <p:pic>
        <p:nvPicPr>
          <p:cNvPr id="8196" name="Εικόνα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3913" y="1908175"/>
            <a:ext cx="1811337" cy="264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Εικόνα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63163" y="579438"/>
            <a:ext cx="1462087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Εικόνα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42425" y="482282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Τίτλος 1"/>
          <p:cNvSpPr>
            <a:spLocks noGrp="1"/>
          </p:cNvSpPr>
          <p:nvPr>
            <p:ph type="title"/>
          </p:nvPr>
        </p:nvSpPr>
        <p:spPr>
          <a:xfrm>
            <a:off x="2522538" y="663575"/>
            <a:ext cx="8642350" cy="728663"/>
          </a:xfrm>
        </p:spPr>
        <p:txBody>
          <a:bodyPr/>
          <a:lstStyle/>
          <a:p>
            <a:pPr eaLnBrk="1" hangingPunct="1"/>
            <a:r>
              <a:rPr lang="en" smtClean="0"/>
              <a:t>Phase 1 </a:t>
            </a:r>
            <a:r>
              <a:rPr lang="en" baseline="30000" smtClean="0"/>
              <a:t>h</a:t>
            </a:r>
            <a:r>
              <a:rPr lang="en" smtClean="0"/>
              <a:t> - Robot presentation</a:t>
            </a:r>
          </a:p>
        </p:txBody>
      </p:sp>
      <p:sp>
        <p:nvSpPr>
          <p:cNvPr id="9219" name="Θέση περιεχομένου 2"/>
          <p:cNvSpPr>
            <a:spLocks noGrp="1"/>
          </p:cNvSpPr>
          <p:nvPr>
            <p:ph idx="1"/>
          </p:nvPr>
        </p:nvSpPr>
        <p:spPr>
          <a:xfrm>
            <a:off x="822325" y="1539875"/>
            <a:ext cx="8345488" cy="4884738"/>
          </a:xfrm>
        </p:spPr>
        <p:txBody>
          <a:bodyPr/>
          <a:lstStyle/>
          <a:p>
            <a:pPr marL="457200" indent="-457200" eaLnBrk="1" hangingPunct="1"/>
            <a:r>
              <a:rPr lang="en" sz="2200" smtClean="0"/>
              <a:t>Go to Scratch (online) </a:t>
            </a:r>
            <a:r>
              <a:rPr lang="en-US" sz="2200" smtClean="0"/>
              <a:t/>
            </a:r>
            <a:br>
              <a:rPr lang="en-US" sz="2200" smtClean="0"/>
            </a:br>
            <a:r>
              <a:rPr lang="en" sz="2200" smtClean="0">
                <a:sym typeface="Wingdings" pitchFamily="2" charset="2"/>
              </a:rPr>
              <a:t> </a:t>
            </a:r>
            <a:r>
              <a:rPr lang="en" sz="2400" smtClean="0">
                <a:hlinkClick r:id="rId3"/>
              </a:rPr>
              <a:t>https://scratch.mit.edu/projects/931838393/editor/</a:t>
            </a:r>
            <a:r>
              <a:rPr lang="en" sz="2400" smtClean="0"/>
              <a:t> </a:t>
            </a:r>
            <a:endParaRPr lang="en-US" sz="2200" smtClean="0">
              <a:solidFill>
                <a:srgbClr val="0070C0"/>
              </a:solidFill>
              <a:sym typeface="Wingdings" pitchFamily="2" charset="2"/>
            </a:endParaRPr>
          </a:p>
          <a:p>
            <a:pPr marL="457200" indent="-457200" eaLnBrk="1" hangingPunct="1">
              <a:buFont typeface="Franklin Gothic Book" pitchFamily="34" charset="0"/>
              <a:buAutoNum type="arabicPeriod"/>
            </a:pPr>
            <a:r>
              <a:rPr lang="en" sz="2200" smtClean="0"/>
              <a:t>Which icon would you replace the "cat" item with from the outfits that would best represent the robot? </a:t>
            </a:r>
            <a:r>
              <a:rPr lang="el-GR" sz="2200" smtClean="0"/>
              <a:t/>
            </a:r>
            <a:br>
              <a:rPr lang="el-GR" sz="2200" smtClean="0"/>
            </a:br>
            <a:r>
              <a:rPr lang="en" i="1" smtClean="0"/>
              <a:t>(attention clothing selection from "Clothes" and </a:t>
            </a:r>
            <a:r>
              <a:rPr lang="el-GR" i="1" smtClean="0"/>
              <a:t/>
            </a:r>
            <a:br>
              <a:rPr lang="el-GR" i="1" smtClean="0"/>
            </a:br>
            <a:r>
              <a:rPr lang="en" i="1" smtClean="0"/>
              <a:t>not adding a new item)</a:t>
            </a:r>
            <a:r>
              <a:rPr lang="en" sz="2200" smtClean="0"/>
              <a:t> </a:t>
            </a:r>
            <a:r>
              <a:rPr lang="en-US" sz="2200" smtClean="0"/>
              <a:t/>
            </a:r>
            <a:br>
              <a:rPr lang="en-US" sz="2200" smtClean="0"/>
            </a:br>
            <a:r>
              <a:rPr lang="en" sz="2200" smtClean="0"/>
              <a:t>              </a:t>
            </a:r>
            <a:endParaRPr lang="el-GR" sz="2200" smtClean="0"/>
          </a:p>
          <a:p>
            <a:pPr marL="457200" indent="-457200" eaLnBrk="1" hangingPunct="1">
              <a:buFont typeface="Franklin Gothic Book" pitchFamily="34" charset="0"/>
              <a:buNone/>
            </a:pPr>
            <a:r>
              <a:rPr lang="en" sz="2200" smtClean="0"/>
              <a:t>Indicative Answer:</a:t>
            </a:r>
            <a:endParaRPr lang="en-US" sz="2200" smtClean="0"/>
          </a:p>
          <a:p>
            <a:pPr marL="457200" indent="-457200" eaLnBrk="1" hangingPunct="1">
              <a:buFont typeface="Franklin Gothic Book" pitchFamily="34" charset="0"/>
              <a:buAutoNum type="arabicPeriod"/>
            </a:pPr>
            <a:endParaRPr lang="en-US" sz="2200" smtClean="0"/>
          </a:p>
          <a:p>
            <a:pPr marL="457200" indent="-457200" eaLnBrk="1" hangingPunct="1">
              <a:buFont typeface="Franklin Gothic Book" pitchFamily="34" charset="0"/>
              <a:buNone/>
            </a:pPr>
            <a:r>
              <a:rPr lang="en" sz="2200" smtClean="0"/>
              <a:t>2. What title would you give for this particular robot?</a:t>
            </a:r>
            <a:r>
              <a:rPr lang="en-US" smtClean="0"/>
              <a:t/>
            </a:r>
            <a:br>
              <a:rPr lang="en-US" smtClean="0"/>
            </a:br>
            <a:endParaRPr lang="el-GR" smtClean="0"/>
          </a:p>
        </p:txBody>
      </p:sp>
      <p:pic>
        <p:nvPicPr>
          <p:cNvPr id="9220" name="Εικόνα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32950" y="1947863"/>
            <a:ext cx="1892300" cy="275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Εικόνα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917113" y="454025"/>
            <a:ext cx="1608137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Εικόνα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42425" y="482282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970838" y="3130550"/>
            <a:ext cx="131445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Τίτλος 1"/>
          <p:cNvSpPr>
            <a:spLocks noGrp="1"/>
          </p:cNvSpPr>
          <p:nvPr>
            <p:ph type="title"/>
          </p:nvPr>
        </p:nvSpPr>
        <p:spPr>
          <a:xfrm>
            <a:off x="2455863" y="677863"/>
            <a:ext cx="8761412" cy="728662"/>
          </a:xfrm>
        </p:spPr>
        <p:txBody>
          <a:bodyPr/>
          <a:lstStyle/>
          <a:p>
            <a:pPr eaLnBrk="1" hangingPunct="1"/>
            <a:r>
              <a:rPr lang="en" smtClean="0"/>
              <a:t>Phase 2 </a:t>
            </a:r>
            <a:r>
              <a:rPr lang="en" baseline="30000" smtClean="0"/>
              <a:t>- </a:t>
            </a:r>
            <a:r>
              <a:rPr lang="en" smtClean="0"/>
              <a:t>Build Robots</a:t>
            </a:r>
          </a:p>
        </p:txBody>
      </p:sp>
      <p:sp>
        <p:nvSpPr>
          <p:cNvPr id="10243" name="Θέση περιεχομένου 2"/>
          <p:cNvSpPr>
            <a:spLocks noGrp="1"/>
          </p:cNvSpPr>
          <p:nvPr>
            <p:ph idx="1"/>
          </p:nvPr>
        </p:nvSpPr>
        <p:spPr>
          <a:xfrm>
            <a:off x="984250" y="1885950"/>
            <a:ext cx="8251825" cy="4476750"/>
          </a:xfrm>
        </p:spPr>
        <p:txBody>
          <a:bodyPr/>
          <a:lstStyle/>
          <a:p>
            <a:pPr marL="457200" indent="-457200" algn="just" eaLnBrk="1" hangingPunct="1"/>
            <a:r>
              <a:rPr lang="en" sz="2200" smtClean="0"/>
              <a:t>Defining roles for team members:</a:t>
            </a:r>
          </a:p>
          <a:p>
            <a:pPr marL="987425" lvl="1" indent="-457200" algn="just" eaLnBrk="1" hangingPunct="1"/>
            <a:r>
              <a:rPr lang="en" sz="2200" i="0" smtClean="0"/>
              <a:t>The leader of the team</a:t>
            </a:r>
          </a:p>
          <a:p>
            <a:pPr marL="987425" lvl="1" indent="-457200" algn="just" eaLnBrk="1" hangingPunct="1"/>
            <a:r>
              <a:rPr lang="en" sz="2200" i="0" smtClean="0"/>
              <a:t>Computer manager</a:t>
            </a:r>
          </a:p>
          <a:p>
            <a:pPr marL="987425" lvl="1" indent="-457200" algn="just" eaLnBrk="1" hangingPunct="1"/>
            <a:r>
              <a:rPr lang="en" sz="2200" i="0" smtClean="0"/>
              <a:t>Selection Officer</a:t>
            </a:r>
          </a:p>
          <a:p>
            <a:pPr marL="987425" lvl="1" indent="-457200" algn="just" eaLnBrk="1" hangingPunct="1"/>
            <a:r>
              <a:rPr lang="en" sz="2200" i="0" smtClean="0"/>
              <a:t>Robot maker</a:t>
            </a:r>
          </a:p>
          <a:p>
            <a:pPr marL="987425" lvl="1" indent="-457200" algn="just" eaLnBrk="1" hangingPunct="1">
              <a:buFont typeface="Franklin Gothic Book" pitchFamily="34" charset="0"/>
              <a:buNone/>
            </a:pPr>
            <a:r>
              <a:rPr lang="en" smtClean="0"/>
              <a:t>(The order of roles to change every 10 slides)</a:t>
            </a:r>
          </a:p>
          <a:p>
            <a:pPr marL="457200" indent="-457200" eaLnBrk="1" hangingPunct="1"/>
            <a:r>
              <a:rPr lang="en" sz="2200" smtClean="0"/>
              <a:t>Link to build steps: </a:t>
            </a:r>
            <a:r>
              <a:rPr lang="en" smtClean="0">
                <a:sym typeface="Wingdings" pitchFamily="2" charset="2"/>
              </a:rPr>
              <a:t> </a:t>
            </a:r>
            <a:r>
              <a:rPr lang="en" smtClean="0">
                <a:solidFill>
                  <a:srgbClr val="F2FB79"/>
                </a:solidFill>
                <a:sym typeface="Wingdings" pitchFamily="2" charset="2"/>
                <a:hlinkClick r:id="rId3"/>
              </a:rPr>
              <a:t>https://drive.google.com/file/d/18QGLw_TiAxB-LnyHw85suZCtyzPDkGUH/view?usp=sharing</a:t>
            </a:r>
            <a:r>
              <a:rPr lang="en" smtClean="0">
                <a:solidFill>
                  <a:srgbClr val="F2FB79"/>
                </a:solidFill>
                <a:sym typeface="Wingdings" pitchFamily="2" charset="2"/>
              </a:rPr>
              <a:t> </a:t>
            </a:r>
          </a:p>
          <a:p>
            <a:pPr marL="457200" indent="-457200" eaLnBrk="1" hangingPunct="1"/>
            <a:r>
              <a:rPr lang="en" sz="2200" b="1" smtClean="0">
                <a:sym typeface="Wingdings" pitchFamily="2" charset="2"/>
              </a:rPr>
              <a:t>Completion: </a:t>
            </a:r>
            <a:r>
              <a:rPr lang="en" sz="2200" smtClean="0">
                <a:sym typeface="Wingdings" pitchFamily="2" charset="2"/>
              </a:rPr>
              <a:t>Robot Mode Description </a:t>
            </a:r>
            <a:r>
              <a:rPr lang="en" sz="2200" b="1" smtClean="0">
                <a:sym typeface="Wingdings" pitchFamily="2" charset="2"/>
              </a:rPr>
              <a:t>.</a:t>
            </a:r>
          </a:p>
        </p:txBody>
      </p:sp>
      <p:pic>
        <p:nvPicPr>
          <p:cNvPr id="10244" name="Εικόνα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888538" y="2179638"/>
            <a:ext cx="1811337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Εικόνα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63163" y="579438"/>
            <a:ext cx="146208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Εικόνα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55125" y="4956175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Τίτλος 1"/>
          <p:cNvSpPr>
            <a:spLocks noGrp="1"/>
          </p:cNvSpPr>
          <p:nvPr>
            <p:ph type="title"/>
          </p:nvPr>
        </p:nvSpPr>
        <p:spPr>
          <a:xfrm>
            <a:off x="1150938" y="812800"/>
            <a:ext cx="9890125" cy="728663"/>
          </a:xfrm>
        </p:spPr>
        <p:txBody>
          <a:bodyPr/>
          <a:lstStyle/>
          <a:p>
            <a:pPr eaLnBrk="1" hangingPunct="1"/>
            <a:r>
              <a:rPr lang="en" smtClean="0"/>
              <a:t>Phase 3 </a:t>
            </a:r>
            <a:r>
              <a:rPr lang="en" baseline="30000" smtClean="0"/>
              <a:t>- </a:t>
            </a:r>
            <a:r>
              <a:rPr lang="en" smtClean="0"/>
              <a:t>Robot programming</a:t>
            </a:r>
          </a:p>
        </p:txBody>
      </p:sp>
      <p:sp>
        <p:nvSpPr>
          <p:cNvPr id="11267" name="Θέση περιεχομένου 2"/>
          <p:cNvSpPr>
            <a:spLocks noGrp="1"/>
          </p:cNvSpPr>
          <p:nvPr>
            <p:ph idx="1"/>
          </p:nvPr>
        </p:nvSpPr>
        <p:spPr>
          <a:xfrm>
            <a:off x="1155700" y="1908175"/>
            <a:ext cx="8067675" cy="4446588"/>
          </a:xfrm>
        </p:spPr>
        <p:txBody>
          <a:bodyPr/>
          <a:lstStyle/>
          <a:p>
            <a:pPr marL="457200" indent="-457200" eaLnBrk="1" hangingPunct="1">
              <a:buFont typeface="Franklin Gothic Book" pitchFamily="34" charset="0"/>
              <a:buAutoNum type="arabicPeriod"/>
            </a:pPr>
            <a:r>
              <a:rPr lang="en" dirty="0" smtClean="0">
                <a:sym typeface="Wingdings" pitchFamily="2" charset="2"/>
              </a:rPr>
              <a:t>P</a:t>
            </a:r>
            <a:r>
              <a:rPr lang="en" dirty="0" smtClean="0">
                <a:sym typeface="Wingdings" pitchFamily="2" charset="2"/>
              </a:rPr>
              <a:t>rogramming </a:t>
            </a:r>
            <a:r>
              <a:rPr lang="en" dirty="0" smtClean="0">
                <a:sym typeface="Wingdings" pitchFamily="2" charset="2"/>
              </a:rPr>
              <a:t>the robot (connecting the individual commands in the correct order) </a:t>
            </a:r>
            <a:r>
              <a:rPr lang="en" dirty="0" smtClean="0">
                <a:sym typeface="Wingdings" pitchFamily="2" charset="2"/>
                <a:hlinkClick r:id="rId3"/>
              </a:rPr>
              <a:t>https://scratch.mit.edu/projects/931838393/editor/</a:t>
            </a:r>
            <a:r>
              <a:rPr lang="en" dirty="0" smtClean="0">
                <a:sym typeface="Wingdings" pitchFamily="2" charset="2"/>
              </a:rPr>
              <a:t> </a:t>
            </a:r>
          </a:p>
          <a:p>
            <a:pPr marL="987425" lvl="1" indent="-457200" eaLnBrk="1" hangingPunct="1">
              <a:buFont typeface="Franklin Gothic Book" pitchFamily="34" charset="0"/>
              <a:buAutoNum type="alphaLcPeriod"/>
            </a:pPr>
            <a:r>
              <a:rPr lang="en" dirty="0" smtClean="0"/>
              <a:t>Connecting the robot to the Scratch program</a:t>
            </a:r>
            <a:endParaRPr lang="el-GR" dirty="0" smtClean="0">
              <a:sym typeface="Wingdings" pitchFamily="2" charset="2"/>
            </a:endParaRPr>
          </a:p>
          <a:p>
            <a:pPr marL="987425" lvl="1" indent="-457200" eaLnBrk="1" hangingPunct="1">
              <a:buFont typeface="Franklin Gothic Book" pitchFamily="34" charset="0"/>
              <a:buAutoNum type="alphaLcPeriod"/>
            </a:pPr>
            <a:r>
              <a:rPr lang="en" dirty="0" smtClean="0">
                <a:sym typeface="Wingdings" pitchFamily="2" charset="2"/>
              </a:rPr>
              <a:t>Executing the commands and checking the correct operation of the robot</a:t>
            </a:r>
          </a:p>
          <a:p>
            <a:pPr marL="987425" lvl="1" indent="-457200" eaLnBrk="1" hangingPunct="1">
              <a:buFont typeface="Franklin Gothic Book" pitchFamily="34" charset="0"/>
              <a:buAutoNum type="alphaLcPeriod"/>
            </a:pPr>
            <a:r>
              <a:rPr lang="en" dirty="0" smtClean="0">
                <a:sym typeface="Wingdings" pitchFamily="2" charset="2"/>
              </a:rPr>
              <a:t>Question: What does this particular robot do and how could its programming be described in words ? </a:t>
            </a:r>
          </a:p>
          <a:p>
            <a:pPr marL="457200" indent="-457200" eaLnBrk="1" hangingPunct="1">
              <a:buFont typeface="Franklin Gothic Book" pitchFamily="34" charset="0"/>
              <a:buAutoNum type="arabicPeriod"/>
            </a:pPr>
            <a:endParaRPr lang="el-GR" dirty="0" smtClean="0"/>
          </a:p>
        </p:txBody>
      </p:sp>
      <p:pic>
        <p:nvPicPr>
          <p:cNvPr id="11268" name="Εικόνα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3913" y="2151063"/>
            <a:ext cx="1811337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Εικόνα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63163" y="422275"/>
            <a:ext cx="1462087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Εικόνα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42425" y="5033963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Τίτλος 1"/>
          <p:cNvSpPr>
            <a:spLocks noGrp="1"/>
          </p:cNvSpPr>
          <p:nvPr>
            <p:ph type="title"/>
          </p:nvPr>
        </p:nvSpPr>
        <p:spPr>
          <a:xfrm>
            <a:off x="1150938" y="812800"/>
            <a:ext cx="9890125" cy="728663"/>
          </a:xfrm>
        </p:spPr>
        <p:txBody>
          <a:bodyPr/>
          <a:lstStyle/>
          <a:p>
            <a:pPr eaLnBrk="1" hangingPunct="1"/>
            <a:r>
              <a:rPr lang="en" smtClean="0"/>
              <a:t>Phase 4 </a:t>
            </a:r>
            <a:r>
              <a:rPr lang="en" baseline="30000" smtClean="0"/>
              <a:t>- </a:t>
            </a:r>
            <a:r>
              <a:rPr lang="en" smtClean="0"/>
              <a:t>Evaluation stage</a:t>
            </a:r>
          </a:p>
        </p:txBody>
      </p:sp>
      <p:sp>
        <p:nvSpPr>
          <p:cNvPr id="11267" name="Θέση περιεχομένου 2"/>
          <p:cNvSpPr>
            <a:spLocks noGrp="1"/>
          </p:cNvSpPr>
          <p:nvPr>
            <p:ph idx="1"/>
          </p:nvPr>
        </p:nvSpPr>
        <p:spPr>
          <a:xfrm>
            <a:off x="1155700" y="1908175"/>
            <a:ext cx="8067675" cy="4446588"/>
          </a:xfrm>
        </p:spPr>
        <p:txBody>
          <a:bodyPr/>
          <a:lstStyle/>
          <a:p>
            <a:pPr marL="457200" indent="-457200" algn="just" eaLnBrk="1" hangingPunct="1">
              <a:buFont typeface="Franklin Gothic Book" pitchFamily="34" charset="0"/>
              <a:buAutoNum type="arabicPeriod"/>
            </a:pPr>
            <a:r>
              <a:rPr lang="en" smtClean="0"/>
              <a:t>Presentation of each team's robot to the plenary</a:t>
            </a:r>
          </a:p>
          <a:p>
            <a:pPr marL="457200" indent="-457200" eaLnBrk="1" hangingPunct="1">
              <a:buFont typeface="Franklin Gothic Book" pitchFamily="34" charset="0"/>
              <a:buAutoNum type="arabicPeriod"/>
            </a:pPr>
            <a:r>
              <a:rPr lang="en" smtClean="0"/>
              <a:t>Filling out a Google Form </a:t>
            </a:r>
            <a:r>
              <a:rPr lang="en" smtClean="0">
                <a:sym typeface="Wingdings" pitchFamily="2" charset="2"/>
              </a:rPr>
              <a:t> </a:t>
            </a:r>
            <a:r>
              <a:rPr lang="en" smtClean="0">
                <a:sym typeface="Wingdings" pitchFamily="2" charset="2"/>
                <a:hlinkClick r:id="rId3"/>
              </a:rPr>
              <a:t>https://docs.google.com/forms/d/e/1FAIpQLSfy2PdHqQQOZs0IMQnl-SGtfmkA7w7dInX_gv1EVhGs5GCo_g/viewform</a:t>
            </a:r>
            <a:r>
              <a:rPr lang="en" smtClean="0">
                <a:sym typeface="Wingdings" pitchFamily="2" charset="2"/>
              </a:rPr>
              <a:t> </a:t>
            </a:r>
          </a:p>
          <a:p>
            <a:pPr marL="457200" indent="-457200" eaLnBrk="1" hangingPunct="1">
              <a:buFont typeface="Franklin Gothic Book" pitchFamily="34" charset="0"/>
              <a:buNone/>
            </a:pPr>
            <a:endParaRPr lang="el-GR" smtClean="0">
              <a:sym typeface="Wingdings" pitchFamily="2" charset="2"/>
            </a:endParaRPr>
          </a:p>
          <a:p>
            <a:pPr marL="457200" indent="-457200" eaLnBrk="1" hangingPunct="1">
              <a:buFont typeface="Franklin Gothic Book" pitchFamily="34" charset="0"/>
              <a:buAutoNum type="arabicPeriod"/>
            </a:pPr>
            <a:endParaRPr lang="el-GR" smtClean="0"/>
          </a:p>
        </p:txBody>
      </p:sp>
      <p:pic>
        <p:nvPicPr>
          <p:cNvPr id="12292" name="Εικόνα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3913" y="2151063"/>
            <a:ext cx="1811337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Εικόνα 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63163" y="422275"/>
            <a:ext cx="1462087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Εικόνα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42425" y="5033963"/>
            <a:ext cx="27527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Περικοπή">
  <a:themeElements>
    <a:clrScheme name="Μπλε ΙΙ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Περικοπή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Περικοπή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Μπλε ΙΙ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6EAC1C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Περικοπή</Template>
  <TotalTime>1206</TotalTime>
  <Words>530</Words>
  <Application>Microsoft Office PowerPoint</Application>
  <PresentationFormat>Προσαρμογή</PresentationFormat>
  <Paragraphs>69</Paragraphs>
  <Slides>7</Slides>
  <Notes>7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8" baseType="lpstr">
      <vt:lpstr>Περικοπή</vt:lpstr>
      <vt:lpstr>Avoiding obstacles</vt:lpstr>
      <vt:lpstr>Phase 1 - Robot Presentation</vt:lpstr>
      <vt:lpstr>Phase 1 - Robot Presentation</vt:lpstr>
      <vt:lpstr>Phase 1 h - Robot presentation</vt:lpstr>
      <vt:lpstr>Phase 2 - Build Robots</vt:lpstr>
      <vt:lpstr>Phase 3 - Robot programming</vt:lpstr>
      <vt:lpstr>Phase 4 - Evaluation stage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User01</dc:creator>
  <cp:lastModifiedBy>user</cp:lastModifiedBy>
  <cp:revision>207</cp:revision>
  <dcterms:created xsi:type="dcterms:W3CDTF">2023-09-14T06:17:29Z</dcterms:created>
  <dcterms:modified xsi:type="dcterms:W3CDTF">2024-06-24T06:39:42Z</dcterms:modified>
</cp:coreProperties>
</file>