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8" r:id="rId3"/>
    <p:sldId id="257" r:id="rId4"/>
    <p:sldId id="276" r:id="rId5"/>
    <p:sldId id="273" r:id="rId6"/>
    <p:sldId id="270" r:id="rId7"/>
    <p:sldId id="271" r:id="rId8"/>
    <p:sldId id="277" r:id="rId9"/>
    <p:sldId id="272" r:id="rId10"/>
  </p:sldIdLst>
  <p:sldSz cx="12192000" cy="6858000"/>
  <p:notesSz cx="6858000" cy="9144000"/>
  <p:defaultTextStyle>
    <a:defPPr>
      <a:defRPr lang="en"/>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 name="Group 6"/>
          <p:cNvGrpSpPr>
            <a:grpSpLocks/>
          </p:cNvGrpSpPr>
          <p:nvPr/>
        </p:nvGrpSpPr>
        <p:grpSpPr bwMode="auto">
          <a:xfrm>
            <a:off x="752475" y="744538"/>
            <a:ext cx="10674350" cy="5349875"/>
            <a:chOff x="752858" y="744469"/>
            <a:chExt cx="10674117" cy="5349671"/>
          </a:xfrm>
        </p:grpSpPr>
        <p:sp>
          <p:nvSpPr>
            <p:cNvPr id="5" name="Freeform 6"/>
            <p:cNvSpPr>
              <a:spLocks noChangeArrowheads="1"/>
            </p:cNvSpPr>
            <p:nvPr/>
          </p:nvSpPr>
          <p:spPr bwMode="auto">
            <a:xfrm>
              <a:off x="8152034" y="1685820"/>
              <a:ext cx="3274941" cy="4408320"/>
            </a:xfrm>
            <a:custGeom>
              <a:avLst/>
              <a:gdLst>
                <a:gd name="T0" fmla="*/ 0 w 10000"/>
                <a:gd name="T1" fmla="*/ 0 h 10000"/>
                <a:gd name="T2" fmla="*/ 10000 w 10000"/>
                <a:gd name="T3" fmla="*/ 10000 h 10000"/>
              </a:gdLst>
              <a:ahLst/>
              <a:cxnLst/>
              <a:rect l="T0" t="T1" r="T2" b="T3"/>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round/>
              <a:headEnd/>
              <a:tailEnd/>
            </a:ln>
          </p:spPr>
          <p:txBody>
            <a:bodyPr/>
            <a:lstStyle/>
            <a:p>
              <a:pPr>
                <a:defRPr/>
              </a:pPr>
              <a:endParaRPr lang="el-GR"/>
            </a:p>
          </p:txBody>
        </p:sp>
        <p:sp>
          <p:nvSpPr>
            <p:cNvPr id="6" name="Freeform 6"/>
            <p:cNvSpPr>
              <a:spLocks noChangeArrowheads="1"/>
            </p:cNvSpPr>
            <p:nvPr/>
          </p:nvSpPr>
          <p:spPr bwMode="auto">
            <a:xfrm flipH="1" flipV="1">
              <a:off x="752858" y="744469"/>
              <a:ext cx="3274942" cy="4408319"/>
            </a:xfrm>
            <a:custGeom>
              <a:avLst/>
              <a:gdLst>
                <a:gd name="T0" fmla="*/ 0 w 10002"/>
                <a:gd name="T1" fmla="*/ 0 h 10000"/>
                <a:gd name="T2" fmla="*/ 10002 w 10002"/>
                <a:gd name="T3" fmla="*/ 10000 h 10000"/>
              </a:gdLst>
              <a:ahLst/>
              <a:cxnLst/>
              <a:rect l="T0" t="T1" r="T2" b="T3"/>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round/>
              <a:headEnd/>
              <a:tailEnd/>
            </a:ln>
          </p:spPr>
          <p:txBody>
            <a:bodyPr/>
            <a:lstStyle/>
            <a:p>
              <a:pPr>
                <a:defRPr/>
              </a:pPr>
              <a:endParaRPr lang="el-GR"/>
            </a:p>
          </p:txBody>
        </p:sp>
      </p:grpSp>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7" name="Date Placeholder 3"/>
          <p:cNvSpPr>
            <a:spLocks noGrp="1"/>
          </p:cNvSpPr>
          <p:nvPr>
            <p:ph type="dt" sz="half" idx="10"/>
          </p:nvPr>
        </p:nvSpPr>
        <p:spPr>
          <a:xfrm>
            <a:off x="752475" y="6453188"/>
            <a:ext cx="1608138" cy="404812"/>
          </a:xfrm>
        </p:spPr>
        <p:txBody>
          <a:bodyPr/>
          <a:lstStyle>
            <a:lvl1pPr>
              <a:defRPr baseline="0">
                <a:solidFill>
                  <a:schemeClr val="tx2"/>
                </a:solidFill>
              </a:defRPr>
            </a:lvl1pPr>
          </a:lstStyle>
          <a:p>
            <a:pPr>
              <a:defRPr/>
            </a:pPr>
            <a:fld id="{36D9A960-7513-4663-AFF3-C74E0CBB72F6}" type="datetimeFigureOut">
              <a:rPr lang="el-GR"/>
              <a:pPr>
                <a:defRPr/>
              </a:pPr>
              <a:t>24/6/2024</a:t>
            </a:fld>
            <a:endParaRPr lang="el-GR"/>
          </a:p>
        </p:txBody>
      </p:sp>
      <p:sp>
        <p:nvSpPr>
          <p:cNvPr id="8" name="Footer Placeholder 4"/>
          <p:cNvSpPr>
            <a:spLocks noGrp="1"/>
          </p:cNvSpPr>
          <p:nvPr>
            <p:ph type="ftr" sz="quarter" idx="11"/>
          </p:nvPr>
        </p:nvSpPr>
        <p:spPr>
          <a:xfrm>
            <a:off x="2584450" y="6453188"/>
            <a:ext cx="7023100" cy="404812"/>
          </a:xfrm>
        </p:spPr>
        <p:txBody>
          <a:bodyPr/>
          <a:lstStyle>
            <a:lvl1pPr algn="ctr">
              <a:defRPr baseline="0">
                <a:solidFill>
                  <a:schemeClr val="tx2"/>
                </a:solidFill>
              </a:defRPr>
            </a:lvl1pPr>
          </a:lstStyle>
          <a:p>
            <a:pPr>
              <a:defRPr/>
            </a:pPr>
            <a:endParaRPr lang="el-GR"/>
          </a:p>
        </p:txBody>
      </p:sp>
      <p:sp>
        <p:nvSpPr>
          <p:cNvPr id="9" name="Slide Number Placeholder 5"/>
          <p:cNvSpPr>
            <a:spLocks noGrp="1"/>
          </p:cNvSpPr>
          <p:nvPr>
            <p:ph type="sldNum" sz="quarter" idx="12"/>
          </p:nvPr>
        </p:nvSpPr>
        <p:spPr>
          <a:xfrm>
            <a:off x="9831388" y="6453188"/>
            <a:ext cx="1595437" cy="404812"/>
          </a:xfrm>
        </p:spPr>
        <p:txBody>
          <a:bodyPr/>
          <a:lstStyle>
            <a:lvl1pPr>
              <a:defRPr baseline="0">
                <a:solidFill>
                  <a:schemeClr val="tx2"/>
                </a:solidFill>
              </a:defRPr>
            </a:lvl1pPr>
          </a:lstStyle>
          <a:p>
            <a:pPr>
              <a:defRPr/>
            </a:pPr>
            <a:fld id="{9FF764B7-49EC-4864-ACFE-099C032C5333}" type="slidenum">
              <a:rPr lang="el-GR"/>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80C142BA-2482-4924-A6B8-82734AA2873A}"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ACE2EEC9-3621-4D87-8821-AC9351853D8A}"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0999E189-E74B-4C5D-91B4-B2D1A660CF6C}"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664DAF98-6187-4332-99E4-FAE12DE53E74}"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35FDF1E4-71D8-4FDB-B68B-CBEA9F6726D4}"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35BF0A2A-7528-4C71-9C89-368B84B11342}"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4" name="Freeform 6"/>
          <p:cNvSpPr>
            <a:spLocks noChangeArrowheads="1"/>
          </p:cNvSpPr>
          <p:nvPr/>
        </p:nvSpPr>
        <p:spPr bwMode="auto">
          <a:xfrm>
            <a:off x="8151813" y="1685925"/>
            <a:ext cx="3275012" cy="4408488"/>
          </a:xfrm>
          <a:custGeom>
            <a:avLst/>
            <a:gdLst>
              <a:gd name="T0" fmla="*/ 0 w 4125"/>
              <a:gd name="T1" fmla="*/ 0 h 5554"/>
              <a:gd name="T2" fmla="*/ 4125 w 4125"/>
              <a:gd name="T3" fmla="*/ 5554 h 5554"/>
            </a:gdLst>
            <a:ahLst/>
            <a:cxnLst/>
            <a:rect l="T0" t="T1" r="T2" b="T3"/>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round/>
            <a:headEnd/>
            <a:tailEnd/>
          </a:ln>
        </p:spPr>
        <p:txBody>
          <a:bodyPr/>
          <a:lstStyle/>
          <a:p>
            <a:pPr>
              <a:defRPr/>
            </a:pPr>
            <a:endParaRPr lang="el-GR"/>
          </a:p>
        </p:txBody>
      </p:sp>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5" name="Date Placeholder 3"/>
          <p:cNvSpPr>
            <a:spLocks noGrp="1"/>
          </p:cNvSpPr>
          <p:nvPr>
            <p:ph type="dt" sz="half" idx="10"/>
          </p:nvPr>
        </p:nvSpPr>
        <p:spPr>
          <a:xfrm>
            <a:off x="738188" y="6453188"/>
            <a:ext cx="1622425" cy="404812"/>
          </a:xfrm>
        </p:spPr>
        <p:txBody>
          <a:bodyPr/>
          <a:lstStyle>
            <a:lvl1pPr>
              <a:defRPr>
                <a:solidFill>
                  <a:schemeClr val="tx2"/>
                </a:solidFill>
              </a:defRPr>
            </a:lvl1pPr>
          </a:lstStyle>
          <a:p>
            <a:pPr>
              <a:defRPr/>
            </a:pPr>
            <a:fld id="{54BF2F99-9400-48EA-A94D-3F5477BAE387}" type="datetimeFigureOut">
              <a:rPr lang="el-GR"/>
              <a:pPr>
                <a:defRPr/>
              </a:pPr>
              <a:t>24/6/2024</a:t>
            </a:fld>
            <a:endParaRPr lang="el-GR"/>
          </a:p>
        </p:txBody>
      </p:sp>
      <p:sp>
        <p:nvSpPr>
          <p:cNvPr id="6" name="Footer Placeholder 4"/>
          <p:cNvSpPr>
            <a:spLocks noGrp="1"/>
          </p:cNvSpPr>
          <p:nvPr>
            <p:ph type="ftr" sz="quarter" idx="11"/>
          </p:nvPr>
        </p:nvSpPr>
        <p:spPr>
          <a:xfrm>
            <a:off x="2584450" y="6453188"/>
            <a:ext cx="7023100" cy="404812"/>
          </a:xfrm>
        </p:spPr>
        <p:txBody>
          <a:bodyPr/>
          <a:lstStyle>
            <a:lvl1pPr algn="ctr">
              <a:defRPr>
                <a:solidFill>
                  <a:schemeClr val="tx2"/>
                </a:solidFill>
              </a:defRPr>
            </a:lvl1pPr>
          </a:lstStyle>
          <a:p>
            <a:pPr>
              <a:defRPr/>
            </a:pPr>
            <a:endParaRPr lang="el-GR"/>
          </a:p>
        </p:txBody>
      </p:sp>
      <p:sp>
        <p:nvSpPr>
          <p:cNvPr id="7" name="Slide Number Placeholder 5"/>
          <p:cNvSpPr>
            <a:spLocks noGrp="1"/>
          </p:cNvSpPr>
          <p:nvPr>
            <p:ph type="sldNum" sz="quarter" idx="12"/>
          </p:nvPr>
        </p:nvSpPr>
        <p:spPr>
          <a:xfrm>
            <a:off x="9831388" y="6453188"/>
            <a:ext cx="1595437" cy="404812"/>
          </a:xfrm>
        </p:spPr>
        <p:txBody>
          <a:bodyPr/>
          <a:lstStyle>
            <a:lvl1pPr>
              <a:defRPr>
                <a:solidFill>
                  <a:schemeClr val="tx2"/>
                </a:solidFill>
              </a:defRPr>
            </a:lvl1pPr>
          </a:lstStyle>
          <a:p>
            <a:pPr>
              <a:defRPr/>
            </a:pPr>
            <a:fld id="{1529286B-409A-4A51-9717-3AA88EA4256E}"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3"/>
          <p:cNvSpPr>
            <a:spLocks noGrp="1"/>
          </p:cNvSpPr>
          <p:nvPr>
            <p:ph type="dt" sz="half" idx="10"/>
          </p:nvPr>
        </p:nvSpPr>
        <p:spPr/>
        <p:txBody>
          <a:bodyPr/>
          <a:lstStyle>
            <a:lvl1pPr>
              <a:defRPr/>
            </a:lvl1pPr>
          </a:lstStyle>
          <a:p>
            <a:pPr>
              <a:defRPr/>
            </a:pPr>
            <a:fld id="{56E80765-7681-44AC-AFF7-0F7A42C3507D}" type="datetimeFigureOut">
              <a:rPr lang="el-GR"/>
              <a:pPr>
                <a:defRPr/>
              </a:pPr>
              <a:t>24/6/2024</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E992BEBC-2E3D-4BBB-9207-8474983B11CB}"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p:cNvSpPr>
            <a:spLocks noGrp="1"/>
          </p:cNvSpPr>
          <p:nvPr>
            <p:ph type="dt" sz="half" idx="10"/>
          </p:nvPr>
        </p:nvSpPr>
        <p:spPr/>
        <p:txBody>
          <a:bodyPr/>
          <a:lstStyle>
            <a:lvl1pPr>
              <a:defRPr/>
            </a:lvl1pPr>
          </a:lstStyle>
          <a:p>
            <a:pPr>
              <a:defRPr/>
            </a:pPr>
            <a:fld id="{8841E6D7-5630-41B9-845C-8226C1A4C453}" type="datetimeFigureOut">
              <a:rPr lang="el-GR"/>
              <a:pPr>
                <a:defRPr/>
              </a:pPr>
              <a:t>24/6/2024</a:t>
            </a:fld>
            <a:endParaRPr lang="el-GR"/>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3D79DA9C-72EB-4376-8C14-B17B26AD712B}"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3"/>
          <p:cNvSpPr>
            <a:spLocks noGrp="1"/>
          </p:cNvSpPr>
          <p:nvPr>
            <p:ph type="dt" sz="half" idx="10"/>
          </p:nvPr>
        </p:nvSpPr>
        <p:spPr/>
        <p:txBody>
          <a:bodyPr/>
          <a:lstStyle>
            <a:lvl1pPr>
              <a:defRPr/>
            </a:lvl1pPr>
          </a:lstStyle>
          <a:p>
            <a:pPr>
              <a:defRPr/>
            </a:pPr>
            <a:fld id="{589F541D-CFA7-42FB-8965-5CC0027F2CE2}" type="datetimeFigureOut">
              <a:rPr lang="el-GR"/>
              <a:pPr>
                <a:defRPr/>
              </a:pPr>
              <a:t>24/6/2024</a:t>
            </a:fld>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DCB6781A-AECC-46D8-96FF-45C73B4833ED}"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4929716-DDD4-4693-8D53-63D0F31684DE}" type="datetimeFigureOut">
              <a:rPr lang="el-GR"/>
              <a:pPr>
                <a:defRPr/>
              </a:pPr>
              <a:t>24/6/2024</a:t>
            </a:fld>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87495698-935B-4C17-92F5-5A191434A751}"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7EA31605-64A6-45BC-8069-6C7615A1F5A1}"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CFAD3276-CEB8-49F9-A4A0-E41B42A834FE}"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rtlCol="0">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a:t>Κάντε κλικ στο εικονίδιο για να προσθέσετε εικόνα</a:t>
            </a:r>
            <a:endParaRPr lang="en-US" noProof="0"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BEE1A46C-2407-463C-913E-91BF8C875A11}"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133E0275-E9B6-4E18-9D24-42AC2CC0871C}"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371600" y="685800"/>
            <a:ext cx="9601200" cy="1485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Κάντε κλικ για να επεξεργαστείτε τον τίτλο υποδείγματος</a:t>
            </a:r>
            <a:endParaRPr lang="en-US" smtClean="0"/>
          </a:p>
        </p:txBody>
      </p:sp>
      <p:sp>
        <p:nvSpPr>
          <p:cNvPr id="1027" name="Text Placeholder 2"/>
          <p:cNvSpPr>
            <a:spLocks noGrp="1"/>
          </p:cNvSpPr>
          <p:nvPr>
            <p:ph type="body" idx="1"/>
          </p:nvPr>
        </p:nvSpPr>
        <p:spPr bwMode="auto">
          <a:xfrm>
            <a:off x="1371600" y="2286000"/>
            <a:ext cx="96012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n-US" smtClean="0"/>
          </a:p>
        </p:txBody>
      </p:sp>
      <p:sp>
        <p:nvSpPr>
          <p:cNvPr id="4" name="Date Placeholder 3"/>
          <p:cNvSpPr>
            <a:spLocks noGrp="1"/>
          </p:cNvSpPr>
          <p:nvPr>
            <p:ph type="dt" sz="half" idx="2"/>
          </p:nvPr>
        </p:nvSpPr>
        <p:spPr>
          <a:xfrm>
            <a:off x="1390650" y="6453188"/>
            <a:ext cx="1204913"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fld id="{12D4BD21-E5B1-4476-9557-C930497CA590}" type="datetimeFigureOut">
              <a:rPr lang="el-GR"/>
              <a:pPr>
                <a:defRPr/>
              </a:pPr>
              <a:t>24/6/2024</a:t>
            </a:fld>
            <a:endParaRPr lang="el-GR"/>
          </a:p>
        </p:txBody>
      </p:sp>
      <p:sp>
        <p:nvSpPr>
          <p:cNvPr id="5" name="Footer Placeholder 4"/>
          <p:cNvSpPr>
            <a:spLocks noGrp="1"/>
          </p:cNvSpPr>
          <p:nvPr>
            <p:ph type="ftr" sz="quarter" idx="3"/>
          </p:nvPr>
        </p:nvSpPr>
        <p:spPr>
          <a:xfrm>
            <a:off x="2894013" y="6453188"/>
            <a:ext cx="6280150"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endParaRPr lang="el-GR"/>
          </a:p>
        </p:txBody>
      </p:sp>
      <p:sp>
        <p:nvSpPr>
          <p:cNvPr id="6" name="Slide Number Placeholder 5"/>
          <p:cNvSpPr>
            <a:spLocks noGrp="1"/>
          </p:cNvSpPr>
          <p:nvPr>
            <p:ph type="sldNum" sz="quarter" idx="4"/>
          </p:nvPr>
        </p:nvSpPr>
        <p:spPr>
          <a:xfrm>
            <a:off x="9472613" y="6453188"/>
            <a:ext cx="1597025" cy="404812"/>
          </a:xfrm>
          <a:prstGeom prst="rect">
            <a:avLst/>
          </a:prstGeom>
        </p:spPr>
        <p:txBody>
          <a:bodyPr vert="horz" lIns="91440" tIns="45720" rIns="91440" bIns="45720" rtlCol="0" anchor="ctr"/>
          <a:lstStyle>
            <a:lvl1pPr algn="r" fontAlgn="auto">
              <a:spcBef>
                <a:spcPts val="0"/>
              </a:spcBef>
              <a:spcAft>
                <a:spcPts val="0"/>
              </a:spcAft>
              <a:defRPr sz="1200" baseline="0">
                <a:solidFill>
                  <a:schemeClr val="tx2"/>
                </a:solidFill>
                <a:latin typeface="+mn-lt"/>
                <a:cs typeface="+mn-cs"/>
              </a:defRPr>
            </a:lvl1pPr>
          </a:lstStyle>
          <a:p>
            <a:pPr>
              <a:defRPr/>
            </a:pPr>
            <a:fld id="{8F175A6D-D90D-48F5-BDBF-85DF1BF3FB4D}" type="slidenum">
              <a:rPr lang="el-GR"/>
              <a:pPr>
                <a:defRPr/>
              </a:pPr>
              <a:t>‹#›</a:t>
            </a:fld>
            <a:endParaRPr lang="el-GR"/>
          </a:p>
        </p:txBody>
      </p:sp>
      <p:sp>
        <p:nvSpPr>
          <p:cNvPr id="9" name="Rectangle 8"/>
          <p:cNvSpPr/>
          <p:nvPr/>
        </p:nvSpPr>
        <p:spPr>
          <a:xfrm>
            <a:off x="477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82" r:id="rId1"/>
    <p:sldLayoutId id="2147483775" r:id="rId2"/>
    <p:sldLayoutId id="2147483783" r:id="rId3"/>
    <p:sldLayoutId id="2147483776" r:id="rId4"/>
    <p:sldLayoutId id="2147483777" r:id="rId5"/>
    <p:sldLayoutId id="2147483778" r:id="rId6"/>
    <p:sldLayoutId id="2147483779" r:id="rId7"/>
    <p:sldLayoutId id="2147483784" r:id="rId8"/>
    <p:sldLayoutId id="2147483785" r:id="rId9"/>
    <p:sldLayoutId id="2147483780" r:id="rId10"/>
    <p:sldLayoutId id="2147483781" r:id="rId11"/>
  </p:sldLayoutIdLst>
  <p:txStyles>
    <p:title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p:titleStyle>
    <p:bodyStyle>
      <a:lvl1pPr marL="382588" indent="-382588" algn="l" rtl="0" eaLnBrk="0" fontAlgn="base" hangingPunct="0">
        <a:lnSpc>
          <a:spcPct val="94000"/>
        </a:lnSpc>
        <a:spcBef>
          <a:spcPts val="1000"/>
        </a:spcBef>
        <a:spcAft>
          <a:spcPts val="200"/>
        </a:spcAft>
        <a:buFont typeface="Franklin Gothic Book" pitchFamily="34" charset="0"/>
        <a:buChar char="■"/>
        <a:defRPr sz="2000" kern="1200">
          <a:solidFill>
            <a:schemeClr val="tx2"/>
          </a:solidFill>
          <a:latin typeface="+mn-lt"/>
          <a:ea typeface="+mn-ea"/>
          <a:cs typeface="+mn-cs"/>
        </a:defRPr>
      </a:lvl1pPr>
      <a:lvl2pPr marL="9144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2pPr>
      <a:lvl3pPr marL="1371600" indent="-382588" algn="l" rtl="0" eaLnBrk="0" fontAlgn="base" hangingPunct="0">
        <a:lnSpc>
          <a:spcPct val="94000"/>
        </a:lnSpc>
        <a:spcBef>
          <a:spcPts val="500"/>
        </a:spcBef>
        <a:spcAft>
          <a:spcPts val="200"/>
        </a:spcAft>
        <a:buFont typeface="Franklin Gothic Book" pitchFamily="34" charset="0"/>
        <a:buChar char="■"/>
        <a:defRPr sz="2400" kern="1200">
          <a:solidFill>
            <a:schemeClr val="tx2"/>
          </a:solidFill>
          <a:latin typeface="+mn-lt"/>
          <a:ea typeface="+mn-ea"/>
          <a:cs typeface="+mn-cs"/>
        </a:defRPr>
      </a:lvl3pPr>
      <a:lvl4pPr marL="18288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4pPr>
      <a:lvl5pPr marL="2286000" indent="-382588" algn="l" rtl="0" eaLnBrk="0" fontAlgn="base" hangingPunct="0">
        <a:lnSpc>
          <a:spcPct val="94000"/>
        </a:lnSpc>
        <a:spcBef>
          <a:spcPts val="500"/>
        </a:spcBef>
        <a:spcAft>
          <a:spcPts val="200"/>
        </a:spcAft>
        <a:buFont typeface="Franklin Gothic Book" pitchFamily="34" charset="0"/>
        <a:buChar char="■"/>
        <a:defRPr sz="1600" kern="120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s://el.wikipedia.org/wiki/%CE%93%CE%AD%CF%86%CF%85%CF%81%CE%B1"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2536825" y="2984938"/>
            <a:ext cx="8267700" cy="1166648"/>
          </a:xfrm>
        </p:spPr>
        <p:txBody>
          <a:bodyPr rtlCol="0">
            <a:normAutofit/>
          </a:bodyPr>
          <a:lstStyle/>
          <a:p>
            <a:pPr eaLnBrk="1" fontAlgn="auto" hangingPunct="1">
              <a:spcAft>
                <a:spcPts val="0"/>
              </a:spcAft>
              <a:defRPr/>
            </a:pPr>
            <a:r>
              <a:rPr lang="en" sz="2800" dirty="0" smtClean="0"/>
              <a:t>building A BRIDGE </a:t>
            </a:r>
            <a:r>
              <a:rPr lang="en" sz="2800" dirty="0" smtClean="0"/>
              <a:t>all day </a:t>
            </a:r>
            <a:r>
              <a:rPr lang="en" sz="2800" dirty="0" smtClean="0"/>
              <a:t>AND it </a:t>
            </a:r>
            <a:r>
              <a:rPr lang="en" sz="2800" dirty="0" smtClean="0"/>
              <a:t>did not </a:t>
            </a:r>
            <a:r>
              <a:rPr lang="en" sz="2800" dirty="0" smtClean="0"/>
              <a:t>collapse in the evening </a:t>
            </a:r>
            <a:r>
              <a:rPr lang="en" sz="2800" dirty="0" smtClean="0"/>
              <a:t>. </a:t>
            </a:r>
            <a:r>
              <a:rPr lang="en" sz="2800" dirty="0" err="1" smtClean="0"/>
              <a:t>Building up</a:t>
            </a:r>
            <a:r>
              <a:rPr lang="en" sz="2800" dirty="0" smtClean="0"/>
              <a:t> </a:t>
            </a:r>
            <a:r>
              <a:rPr lang="en" sz="2800" dirty="0" err="1" smtClean="0"/>
              <a:t>bridges </a:t>
            </a:r>
            <a:r>
              <a:rPr lang="en" sz="2800" dirty="0" smtClean="0"/>
              <a:t>.</a:t>
            </a:r>
            <a:endParaRPr lang="el-GR" sz="2800" dirty="0"/>
          </a:p>
        </p:txBody>
      </p:sp>
      <p:sp>
        <p:nvSpPr>
          <p:cNvPr id="6147" name="Υπότιτλος 2"/>
          <p:cNvSpPr>
            <a:spLocks noGrp="1"/>
          </p:cNvSpPr>
          <p:nvPr>
            <p:ph type="subTitle" idx="1"/>
          </p:nvPr>
        </p:nvSpPr>
        <p:spPr>
          <a:xfrm>
            <a:off x="1030288" y="4027488"/>
            <a:ext cx="9144000" cy="1655762"/>
          </a:xfrm>
        </p:spPr>
        <p:txBody>
          <a:bodyPr/>
          <a:lstStyle/>
          <a:p>
            <a:pPr eaLnBrk="1" hangingPunct="1">
              <a:spcBef>
                <a:spcPct val="0"/>
              </a:spcBef>
              <a:spcAft>
                <a:spcPct val="0"/>
              </a:spcAft>
            </a:pPr>
            <a:endParaRPr lang="el-GR" smtClean="0"/>
          </a:p>
          <a:p>
            <a:pPr algn="l" eaLnBrk="1" hangingPunct="1">
              <a:spcBef>
                <a:spcPct val="0"/>
              </a:spcBef>
              <a:spcAft>
                <a:spcPct val="0"/>
              </a:spcAft>
            </a:pPr>
            <a:r>
              <a:rPr lang="en" smtClean="0"/>
              <a:t>Creators: Theodora Koutziakoutzidou</a:t>
            </a:r>
          </a:p>
          <a:p>
            <a:pPr algn="l" eaLnBrk="1" hangingPunct="1">
              <a:spcBef>
                <a:spcPct val="0"/>
              </a:spcBef>
              <a:spcAft>
                <a:spcPct val="0"/>
              </a:spcAft>
            </a:pPr>
            <a:r>
              <a:rPr lang="en" smtClean="0"/>
              <a:t>Christina Margoni</a:t>
            </a:r>
          </a:p>
          <a:p>
            <a:pPr eaLnBrk="1" hangingPunct="1">
              <a:spcBef>
                <a:spcPct val="0"/>
              </a:spcBef>
              <a:spcAft>
                <a:spcPct val="0"/>
              </a:spcAft>
            </a:pPr>
            <a:endParaRPr lang="el-GR" smtClean="0"/>
          </a:p>
        </p:txBody>
      </p:sp>
      <p:sp>
        <p:nvSpPr>
          <p:cNvPr id="6148" name="Ορθογώνιο 3"/>
          <p:cNvSpPr>
            <a:spLocks noChangeArrowheads="1"/>
          </p:cNvSpPr>
          <p:nvPr/>
        </p:nvSpPr>
        <p:spPr bwMode="auto">
          <a:xfrm>
            <a:off x="468313" y="890588"/>
            <a:ext cx="11255375" cy="923925"/>
          </a:xfrm>
          <a:prstGeom prst="rect">
            <a:avLst/>
          </a:prstGeom>
          <a:noFill/>
          <a:ln w="9525">
            <a:noFill/>
            <a:miter lim="800000"/>
            <a:headEnd/>
            <a:tailEnd/>
          </a:ln>
        </p:spPr>
        <p:txBody>
          <a:bodyPr>
            <a:spAutoFit/>
          </a:bodyPr>
          <a:lstStyle/>
          <a:p>
            <a:pPr algn="ctr"/>
            <a:r>
              <a:rPr lang="en">
                <a:solidFill>
                  <a:srgbClr val="1D6295"/>
                </a:solidFill>
                <a:latin typeface="Comic Sans MS" pitchFamily="66" charset="0"/>
              </a:rPr>
              <a:t>ERASMUS +</a:t>
            </a:r>
          </a:p>
          <a:p>
            <a:pPr algn="ctr"/>
            <a:r>
              <a:rPr lang="en">
                <a:solidFill>
                  <a:srgbClr val="1D6295"/>
                </a:solidFill>
                <a:latin typeface="Comic Sans MS" pitchFamily="66" charset="0"/>
              </a:rPr>
              <a:t>2021-1-EL01-KA220-SCH-000027823</a:t>
            </a:r>
            <a:endParaRPr lang="en-US">
              <a:solidFill>
                <a:srgbClr val="1D6295"/>
              </a:solidFill>
              <a:latin typeface="Comic Sans MS" pitchFamily="66" charset="0"/>
            </a:endParaRPr>
          </a:p>
          <a:p>
            <a:pPr algn="ctr"/>
            <a:r>
              <a:rPr lang="en">
                <a:solidFill>
                  <a:srgbClr val="1D6295"/>
                </a:solidFill>
                <a:latin typeface="Comic Sans MS" pitchFamily="66" charset="0"/>
                <a:ea typeface="Calibri" pitchFamily="34" charset="0"/>
                <a:cs typeface="Times New Roman" pitchFamily="18" charset="0"/>
              </a:rPr>
              <a:t> </a:t>
            </a:r>
            <a:r>
              <a:rPr lang="en">
                <a:solidFill>
                  <a:srgbClr val="1D6295"/>
                </a:solidFill>
                <a:latin typeface="Comic Sans MS" pitchFamily="66" charset="0"/>
              </a:rPr>
              <a:t>« STEAM &amp; Digital Skills : Searching for the new Leonardos »</a:t>
            </a:r>
            <a:endParaRPr lang="el-GR">
              <a:solidFill>
                <a:srgbClr val="1D6295"/>
              </a:solidFill>
              <a:latin typeface="Comic Sans MS" pitchFamily="66" charset="0"/>
              <a:cs typeface="Times New Roman" pitchFamily="18" charset="0"/>
            </a:endParaRPr>
          </a:p>
        </p:txBody>
      </p:sp>
      <p:pic>
        <p:nvPicPr>
          <p:cNvPr id="6149" name="Εικόνα 4"/>
          <p:cNvPicPr>
            <a:picLocks noChangeAspect="1"/>
          </p:cNvPicPr>
          <p:nvPr/>
        </p:nvPicPr>
        <p:blipFill>
          <a:blip r:embed="rId2"/>
          <a:srcRect/>
          <a:stretch>
            <a:fillRect/>
          </a:stretch>
        </p:blipFill>
        <p:spPr bwMode="auto">
          <a:xfrm>
            <a:off x="9948863" y="179388"/>
            <a:ext cx="1462087" cy="1422400"/>
          </a:xfrm>
          <a:prstGeom prst="rect">
            <a:avLst/>
          </a:prstGeom>
          <a:noFill/>
          <a:ln w="9525">
            <a:noFill/>
            <a:miter lim="800000"/>
            <a:headEnd/>
            <a:tailEnd/>
          </a:ln>
        </p:spPr>
      </p:pic>
      <p:pic>
        <p:nvPicPr>
          <p:cNvPr id="6150" name="Εικόνα 5"/>
          <p:cNvPicPr>
            <a:picLocks noChangeAspect="1"/>
          </p:cNvPicPr>
          <p:nvPr/>
        </p:nvPicPr>
        <p:blipFill>
          <a:blip r:embed="rId3"/>
          <a:srcRect/>
          <a:stretch>
            <a:fillRect/>
          </a:stretch>
        </p:blipFill>
        <p:spPr bwMode="auto">
          <a:xfrm>
            <a:off x="1030288" y="1062038"/>
            <a:ext cx="1811337" cy="2709862"/>
          </a:xfrm>
          <a:prstGeom prst="rect">
            <a:avLst/>
          </a:prstGeom>
          <a:noFill/>
          <a:ln w="9525">
            <a:noFill/>
            <a:miter lim="800000"/>
            <a:headEnd/>
            <a:tailEnd/>
          </a:ln>
        </p:spPr>
      </p:pic>
      <p:pic>
        <p:nvPicPr>
          <p:cNvPr id="6151" name="Εικόνα 6"/>
          <p:cNvPicPr>
            <a:picLocks noChangeAspect="1"/>
          </p:cNvPicPr>
          <p:nvPr/>
        </p:nvPicPr>
        <p:blipFill>
          <a:blip r:embed="rId4"/>
          <a:srcRect/>
          <a:stretch>
            <a:fillRect/>
          </a:stretch>
        </p:blipFill>
        <p:spPr bwMode="auto">
          <a:xfrm>
            <a:off x="8302625" y="4302125"/>
            <a:ext cx="2752725" cy="139223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Τίτλος 1"/>
          <p:cNvSpPr>
            <a:spLocks noGrp="1"/>
          </p:cNvSpPr>
          <p:nvPr>
            <p:ph type="title"/>
          </p:nvPr>
        </p:nvSpPr>
        <p:spPr>
          <a:xfrm>
            <a:off x="1646238" y="557213"/>
            <a:ext cx="7491412" cy="728662"/>
          </a:xfrm>
        </p:spPr>
        <p:txBody>
          <a:bodyPr/>
          <a:lstStyle/>
          <a:p>
            <a:pPr eaLnBrk="1" hangingPunct="1"/>
            <a:r>
              <a:rPr lang="en" smtClean="0"/>
              <a:t>Information about bridges</a:t>
            </a:r>
          </a:p>
        </p:txBody>
      </p:sp>
      <p:pic>
        <p:nvPicPr>
          <p:cNvPr id="7171" name="Εικόνα 3"/>
          <p:cNvPicPr>
            <a:picLocks noChangeAspect="1"/>
          </p:cNvPicPr>
          <p:nvPr/>
        </p:nvPicPr>
        <p:blipFill>
          <a:blip r:embed="rId2"/>
          <a:srcRect/>
          <a:stretch>
            <a:fillRect/>
          </a:stretch>
        </p:blipFill>
        <p:spPr bwMode="auto">
          <a:xfrm>
            <a:off x="9713913" y="1908175"/>
            <a:ext cx="1811337" cy="2640013"/>
          </a:xfrm>
          <a:prstGeom prst="rect">
            <a:avLst/>
          </a:prstGeom>
          <a:noFill/>
          <a:ln w="9525">
            <a:noFill/>
            <a:miter lim="800000"/>
            <a:headEnd/>
            <a:tailEnd/>
          </a:ln>
        </p:spPr>
      </p:pic>
      <p:pic>
        <p:nvPicPr>
          <p:cNvPr id="7172"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7173" name="Εικόνα 5"/>
          <p:cNvPicPr>
            <a:picLocks noChangeAspect="1"/>
          </p:cNvPicPr>
          <p:nvPr/>
        </p:nvPicPr>
        <p:blipFill>
          <a:blip r:embed="rId4"/>
          <a:srcRect/>
          <a:stretch>
            <a:fillRect/>
          </a:stretch>
        </p:blipFill>
        <p:spPr bwMode="auto">
          <a:xfrm>
            <a:off x="9242425" y="4822825"/>
            <a:ext cx="2752725" cy="1666875"/>
          </a:xfrm>
          <a:prstGeom prst="rect">
            <a:avLst/>
          </a:prstGeom>
          <a:noFill/>
          <a:ln w="9525">
            <a:noFill/>
            <a:miter lim="800000"/>
            <a:headEnd/>
            <a:tailEnd/>
          </a:ln>
        </p:spPr>
      </p:pic>
      <p:sp>
        <p:nvSpPr>
          <p:cNvPr id="7174" name="Rectangle 8"/>
          <p:cNvSpPr>
            <a:spLocks noGrp="1" noChangeArrowheads="1"/>
          </p:cNvSpPr>
          <p:nvPr>
            <p:ph idx="1"/>
          </p:nvPr>
        </p:nvSpPr>
        <p:spPr>
          <a:xfrm>
            <a:off x="1152525" y="1674813"/>
            <a:ext cx="7407275" cy="2677656"/>
          </a:xfrm>
        </p:spPr>
        <p:txBody>
          <a:bodyPr anchor="ctr">
            <a:spAutoFit/>
          </a:bodyPr>
          <a:lstStyle/>
          <a:p>
            <a:pPr marL="0" indent="0" algn="just" defTabSz="457200">
              <a:lnSpc>
                <a:spcPct val="100000"/>
              </a:lnSpc>
              <a:spcBef>
                <a:spcPct val="0"/>
              </a:spcBef>
              <a:spcAft>
                <a:spcPct val="0"/>
              </a:spcAft>
              <a:buFontTx/>
              <a:buNone/>
            </a:pPr>
            <a:r>
              <a:rPr lang="en" sz="1600" i="1" dirty="0" smtClean="0">
                <a:solidFill>
                  <a:schemeClr val="tx1"/>
                </a:solidFill>
                <a:latin typeface="Calibri" pitchFamily="34" charset="0"/>
                <a:ea typeface="Calibri" pitchFamily="34" charset="0"/>
                <a:cs typeface="Arial" charset="0"/>
              </a:rPr>
              <a:t>A bridge is a construction intended to restore the continuity of a line of communication, such as a road (road bridge), a railway (railway), a pedestrian flow (pedestrian bridge) or a pipeline (e.g. water bridge, cable bridge, etc.), over an obstacle.</a:t>
            </a:r>
          </a:p>
          <a:p>
            <a:pPr marL="0" indent="0" algn="just" defTabSz="457200">
              <a:lnSpc>
                <a:spcPct val="100000"/>
              </a:lnSpc>
              <a:spcBef>
                <a:spcPct val="0"/>
              </a:spcBef>
              <a:spcAft>
                <a:spcPct val="0"/>
              </a:spcAft>
              <a:buFontTx/>
              <a:buNone/>
            </a:pPr>
            <a:endParaRPr lang="el-GR" sz="1600" i="1" dirty="0" smtClean="0">
              <a:solidFill>
                <a:schemeClr val="tx1"/>
              </a:solidFill>
              <a:latin typeface="Calibri" pitchFamily="34" charset="0"/>
              <a:ea typeface="Calibri" pitchFamily="34" charset="0"/>
              <a:cs typeface="Arial" charset="0"/>
            </a:endParaRPr>
          </a:p>
          <a:p>
            <a:pPr marL="0" indent="0" algn="just" defTabSz="457200">
              <a:lnSpc>
                <a:spcPct val="100000"/>
              </a:lnSpc>
              <a:spcBef>
                <a:spcPct val="0"/>
              </a:spcBef>
              <a:spcAft>
                <a:spcPct val="0"/>
              </a:spcAft>
              <a:buFontTx/>
              <a:buNone/>
            </a:pPr>
            <a:r>
              <a:rPr lang="en" sz="1600" i="1" dirty="0" smtClean="0">
                <a:solidFill>
                  <a:schemeClr val="tx1"/>
                </a:solidFill>
                <a:latin typeface="Calibri" pitchFamily="34" charset="0"/>
                <a:ea typeface="Calibri" pitchFamily="34" charset="0"/>
                <a:cs typeface="Arial" charset="0"/>
              </a:rPr>
              <a:t>The usual obstacles that are </a:t>
            </a:r>
            <a:r>
              <a:rPr lang="en" sz="1600" i="1" dirty="0" smtClean="0">
                <a:solidFill>
                  <a:schemeClr val="tx1"/>
                </a:solidFill>
                <a:latin typeface="Calibri" pitchFamily="34" charset="0"/>
                <a:ea typeface="Calibri" pitchFamily="34" charset="0"/>
                <a:cs typeface="Arial" charset="0"/>
              </a:rPr>
              <a:t>in need of a </a:t>
            </a:r>
            <a:r>
              <a:rPr lang="en" sz="1600" i="1" dirty="0" smtClean="0">
                <a:solidFill>
                  <a:schemeClr val="tx1"/>
                </a:solidFill>
                <a:latin typeface="Calibri" pitchFamily="34" charset="0"/>
                <a:ea typeface="Calibri" pitchFamily="34" charset="0"/>
                <a:cs typeface="Arial" charset="0"/>
              </a:rPr>
              <a:t>bridge </a:t>
            </a:r>
            <a:r>
              <a:rPr lang="en" sz="1600" i="1" dirty="0" smtClean="0">
                <a:solidFill>
                  <a:schemeClr val="tx1"/>
                </a:solidFill>
                <a:latin typeface="Calibri" pitchFamily="34" charset="0"/>
                <a:ea typeface="Calibri" pitchFamily="34" charset="0"/>
                <a:cs typeface="Arial" charset="0"/>
              </a:rPr>
              <a:t>are rivers or more generally water surfaces, other transport axes (other roads - where, if there is a connection, the bridge or bridges are part of the uneven traffic junction that is formed - or railway lines), artificial water courses, land degradation (ravines, valleys) etc.</a:t>
            </a:r>
          </a:p>
          <a:p>
            <a:pPr marL="0" indent="0" algn="just" defTabSz="457200">
              <a:lnSpc>
                <a:spcPct val="100000"/>
              </a:lnSpc>
              <a:spcBef>
                <a:spcPct val="0"/>
              </a:spcBef>
              <a:spcAft>
                <a:spcPct val="0"/>
              </a:spcAft>
              <a:buFontTx/>
              <a:buNone/>
            </a:pPr>
            <a:r>
              <a:rPr lang="en" sz="1600" i="1" dirty="0" smtClean="0">
                <a:solidFill>
                  <a:schemeClr val="tx1"/>
                </a:solidFill>
                <a:latin typeface="Calibri" pitchFamily="34" charset="0"/>
                <a:ea typeface="Calibri" pitchFamily="34" charset="0"/>
                <a:cs typeface="Arial" charset="0"/>
              </a:rPr>
              <a:t> </a:t>
            </a:r>
          </a:p>
          <a:p>
            <a:pPr marL="0" indent="0" algn="just" defTabSz="457200">
              <a:lnSpc>
                <a:spcPct val="100000"/>
              </a:lnSpc>
              <a:spcBef>
                <a:spcPct val="0"/>
              </a:spcBef>
              <a:spcAft>
                <a:spcPct val="0"/>
              </a:spcAft>
              <a:buFontTx/>
              <a:buNone/>
            </a:pPr>
            <a:r>
              <a:rPr lang="en" sz="1200" dirty="0" smtClean="0">
                <a:solidFill>
                  <a:schemeClr val="tx1"/>
                </a:solidFill>
                <a:latin typeface="Calibri" pitchFamily="34" charset="0"/>
                <a:ea typeface="Calibri" pitchFamily="34" charset="0"/>
                <a:cs typeface="Arial" charset="0"/>
              </a:rPr>
              <a:t>(</a:t>
            </a:r>
            <a:r>
              <a:rPr lang="en" sz="1200" dirty="0" smtClean="0">
                <a:solidFill>
                  <a:schemeClr val="tx1"/>
                </a:solidFill>
                <a:latin typeface="Arial" charset="0"/>
                <a:ea typeface="Calibri" pitchFamily="34" charset="0"/>
                <a:cs typeface="Arial" charset="0"/>
              </a:rPr>
              <a:t>Retrieved </a:t>
            </a:r>
            <a:r>
              <a:rPr lang="en" sz="1200" dirty="0" smtClean="0">
                <a:solidFill>
                  <a:schemeClr val="tx1"/>
                </a:solidFill>
                <a:latin typeface="Arial" charset="0"/>
                <a:ea typeface="Calibri" pitchFamily="34" charset="0"/>
                <a:cs typeface="Arial" charset="0"/>
              </a:rPr>
              <a:t>on 28/11/2023 from: chrome-extension://efaidnbmnnibpcajpcglclefindmkaj/http://kpe-makrin.mag.sch.gr/smnrgefyr13/GEFYRA.pdf).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Τίτλος 1"/>
          <p:cNvSpPr>
            <a:spLocks noGrp="1"/>
          </p:cNvSpPr>
          <p:nvPr>
            <p:ph type="title"/>
          </p:nvPr>
        </p:nvSpPr>
        <p:spPr>
          <a:xfrm>
            <a:off x="1708150" y="2533650"/>
            <a:ext cx="7496175" cy="728663"/>
          </a:xfrm>
        </p:spPr>
        <p:txBody>
          <a:bodyPr/>
          <a:lstStyle/>
          <a:p>
            <a:pPr eaLnBrk="1" hangingPunct="1"/>
            <a:r>
              <a:rPr lang="en" smtClean="0"/>
              <a:t>    </a:t>
            </a:r>
          </a:p>
        </p:txBody>
      </p:sp>
      <p:pic>
        <p:nvPicPr>
          <p:cNvPr id="8195" name="Εικόνα 3"/>
          <p:cNvPicPr>
            <a:picLocks noChangeAspect="1"/>
          </p:cNvPicPr>
          <p:nvPr/>
        </p:nvPicPr>
        <p:blipFill>
          <a:blip r:embed="rId2"/>
          <a:srcRect/>
          <a:stretch>
            <a:fillRect/>
          </a:stretch>
        </p:blipFill>
        <p:spPr bwMode="auto">
          <a:xfrm>
            <a:off x="9794875" y="1943100"/>
            <a:ext cx="1811338" cy="2605088"/>
          </a:xfrm>
          <a:prstGeom prst="rect">
            <a:avLst/>
          </a:prstGeom>
          <a:noFill/>
          <a:ln w="9525">
            <a:noFill/>
            <a:miter lim="800000"/>
            <a:headEnd/>
            <a:tailEnd/>
          </a:ln>
        </p:spPr>
      </p:pic>
      <p:pic>
        <p:nvPicPr>
          <p:cNvPr id="8196"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8197" name="Θέση περιεχομένου 5"/>
          <p:cNvPicPr>
            <a:picLocks noGrp="1" noChangeAspect="1"/>
          </p:cNvPicPr>
          <p:nvPr>
            <p:ph idx="1"/>
          </p:nvPr>
        </p:nvPicPr>
        <p:blipFill>
          <a:blip r:embed="rId4"/>
          <a:srcRect/>
          <a:stretch>
            <a:fillRect/>
          </a:stretch>
        </p:blipFill>
        <p:spPr>
          <a:xfrm>
            <a:off x="9417050" y="4930775"/>
            <a:ext cx="2752725" cy="1666875"/>
          </a:xfrm>
        </p:spPr>
      </p:pic>
      <p:sp>
        <p:nvSpPr>
          <p:cNvPr id="8198" name="Rectangle 6"/>
          <p:cNvSpPr>
            <a:spLocks noChangeArrowheads="1"/>
          </p:cNvSpPr>
          <p:nvPr/>
        </p:nvSpPr>
        <p:spPr bwMode="auto">
          <a:xfrm>
            <a:off x="1254125" y="1168400"/>
            <a:ext cx="7775575" cy="3108325"/>
          </a:xfrm>
          <a:prstGeom prst="rect">
            <a:avLst/>
          </a:prstGeom>
          <a:noFill/>
          <a:ln w="9525">
            <a:noFill/>
            <a:miter lim="800000"/>
            <a:headEnd/>
            <a:tailEnd/>
          </a:ln>
        </p:spPr>
        <p:txBody>
          <a:bodyPr anchor="ctr">
            <a:spAutoFit/>
          </a:bodyPr>
          <a:lstStyle/>
          <a:p>
            <a:pPr algn="just" eaLnBrk="0" hangingPunct="0"/>
            <a:r>
              <a:rPr lang="en" sz="2000">
                <a:latin typeface="Calibri" pitchFamily="34" charset="0"/>
                <a:cs typeface="Calibri" pitchFamily="34" charset="0"/>
              </a:rPr>
              <a:t>The greatest bridge builders of antiquity were the ancient Romans. The Romans built drawbridges. Some are still preserved today. An example is the Alcántara Bridge, built over the Tagus River, in Spain. The Romans</a:t>
            </a:r>
            <a:r>
              <a:rPr lang="en" sz="2000">
                <a:cs typeface="Calibri" pitchFamily="34" charset="0"/>
              </a:rPr>
              <a:t> </a:t>
            </a:r>
            <a:r>
              <a:rPr lang="en" sz="2000">
                <a:latin typeface="Calibri" pitchFamily="34" charset="0"/>
                <a:cs typeface="Calibri" pitchFamily="34" charset="0"/>
              </a:rPr>
              <a:t>they also used cement, which reduced the variation in strength found in natural stone.</a:t>
            </a:r>
          </a:p>
          <a:p>
            <a:pPr algn="just" eaLnBrk="0" hangingPunct="0"/>
            <a:endParaRPr lang="el-GR" sz="2000">
              <a:latin typeface="Calibri" pitchFamily="34" charset="0"/>
              <a:cs typeface="Calibri" pitchFamily="34" charset="0"/>
            </a:endParaRPr>
          </a:p>
          <a:p>
            <a:pPr eaLnBrk="0" hangingPunct="0"/>
            <a:r>
              <a:rPr lang="en" sz="2000">
                <a:latin typeface="Calibri" pitchFamily="34" charset="0"/>
                <a:cs typeface="Calibri" pitchFamily="34" charset="0"/>
              </a:rPr>
              <a:t> </a:t>
            </a:r>
            <a:r>
              <a:rPr lang="en" sz="1600">
                <a:latin typeface="Calibri" pitchFamily="34" charset="0"/>
                <a:cs typeface="Calibri" pitchFamily="34" charset="0"/>
              </a:rPr>
              <a:t>(Retrieved on 29/11/2023 by:</a:t>
            </a:r>
            <a:r>
              <a:rPr lang="en" sz="1600">
                <a:cs typeface="Calibri" pitchFamily="34" charset="0"/>
              </a:rPr>
              <a:t> </a:t>
            </a:r>
            <a:r>
              <a:rPr lang="en" sz="1600">
                <a:latin typeface="Calibri" pitchFamily="34" charset="0"/>
                <a:cs typeface="Calibri" pitchFamily="34" charset="0"/>
                <a:hlinkClick r:id="rId5"/>
              </a:rPr>
              <a:t>https://en.wikipedia.org/wiki/%CE%93%CE%AD%CF%86%CF%85%CF%81%CE%B1 </a:t>
            </a:r>
            <a:r>
              <a:rPr lang="en" sz="1600">
                <a:latin typeface="Calibri" pitchFamily="34" charset="0"/>
                <a:cs typeface="Calibri" pitchFamily="34" charset="0"/>
              </a:rPr>
              <a:t>.</a:t>
            </a:r>
            <a:endParaRPr lang="el-GR" sz="1600"/>
          </a:p>
          <a:p>
            <a:pPr algn="just" eaLnBrk="0" hangingPunct="0"/>
            <a:r>
              <a:rPr lang="en" sz="2000">
                <a:latin typeface="Calibri" pitchFamily="34" charset="0"/>
                <a:cs typeface="Calibri" pitchFamily="34" charset="0"/>
              </a:rPr>
              <a:t> </a:t>
            </a:r>
            <a:endParaRPr lang="el-GR"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Εικόνα 3"/>
          <p:cNvPicPr>
            <a:picLocks noChangeAspect="1"/>
          </p:cNvPicPr>
          <p:nvPr/>
        </p:nvPicPr>
        <p:blipFill>
          <a:blip r:embed="rId2"/>
          <a:srcRect/>
          <a:stretch>
            <a:fillRect/>
          </a:stretch>
        </p:blipFill>
        <p:spPr bwMode="auto">
          <a:xfrm>
            <a:off x="9888538" y="1990725"/>
            <a:ext cx="1811337" cy="2600325"/>
          </a:xfrm>
          <a:prstGeom prst="rect">
            <a:avLst/>
          </a:prstGeom>
          <a:noFill/>
          <a:ln w="9525">
            <a:noFill/>
            <a:miter lim="800000"/>
            <a:headEnd/>
            <a:tailEnd/>
          </a:ln>
        </p:spPr>
      </p:pic>
      <p:pic>
        <p:nvPicPr>
          <p:cNvPr id="9219"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9220" name="Θέση περιεχομένου 5"/>
          <p:cNvPicPr>
            <a:picLocks noGrp="1" noChangeAspect="1"/>
          </p:cNvPicPr>
          <p:nvPr>
            <p:ph idx="1"/>
          </p:nvPr>
        </p:nvPicPr>
        <p:blipFill>
          <a:blip r:embed="rId4"/>
          <a:srcRect/>
          <a:stretch>
            <a:fillRect/>
          </a:stretch>
        </p:blipFill>
        <p:spPr>
          <a:xfrm>
            <a:off x="9264650" y="5049838"/>
            <a:ext cx="2752725" cy="1666875"/>
          </a:xfrm>
        </p:spPr>
      </p:pic>
      <p:sp>
        <p:nvSpPr>
          <p:cNvPr id="9221" name="Rectangle 6"/>
          <p:cNvSpPr>
            <a:spLocks noGrp="1" noChangeArrowheads="1"/>
          </p:cNvSpPr>
          <p:nvPr>
            <p:ph type="title"/>
          </p:nvPr>
        </p:nvSpPr>
        <p:spPr>
          <a:xfrm>
            <a:off x="1035050" y="503238"/>
            <a:ext cx="8077419" cy="6001643"/>
          </a:xfrm>
          <a:solidFill>
            <a:srgbClr val="FFFFFF"/>
          </a:solidFill>
        </p:spPr>
        <p:txBody>
          <a:bodyPr wrap="square" anchor="ctr">
            <a:spAutoFit/>
          </a:bodyPr>
          <a:lstStyle/>
          <a:p>
            <a:pPr defTabSz="457200">
              <a:lnSpc>
                <a:spcPct val="100000"/>
              </a:lnSpc>
              <a:tabLst>
                <a:tab pos="457200" algn="l"/>
              </a:tabLst>
            </a:pPr>
            <a:r>
              <a:rPr lang="en" sz="2400" dirty="0" smtClean="0">
                <a:solidFill>
                  <a:schemeClr val="tx1"/>
                </a:solidFill>
                <a:latin typeface="Calibri" pitchFamily="34" charset="0"/>
                <a:ea typeface="Calibri" pitchFamily="34" charset="0"/>
                <a:cs typeface="Arial" charset="0"/>
              </a:rPr>
              <a:t>There are 4 types of bridges:</a:t>
            </a:r>
            <a:r>
              <a:rPr lang="en" sz="2400" dirty="0" smtClean="0">
                <a:solidFill>
                  <a:schemeClr val="tx1"/>
                </a:solidFill>
                <a:latin typeface="Arial" charset="0"/>
                <a:ea typeface="Calibri" pitchFamily="34" charset="0"/>
                <a:cs typeface="Arial" charset="0"/>
              </a:rPr>
              <a:t> </a:t>
            </a:r>
            <a:r>
              <a:rPr lang="el-GR" sz="2400" dirty="0" smtClean="0">
                <a:solidFill>
                  <a:schemeClr val="tx1"/>
                </a:solidFill>
                <a:latin typeface="Arial" charset="0"/>
                <a:ea typeface="Calibri" pitchFamily="34" charset="0"/>
                <a:cs typeface="Arial" charset="0"/>
              </a:rPr>
              <a:t/>
            </a:r>
            <a:br>
              <a:rPr lang="el-GR" sz="2400" dirty="0" smtClean="0">
                <a:solidFill>
                  <a:schemeClr val="tx1"/>
                </a:solidFill>
                <a:latin typeface="Arial" charset="0"/>
                <a:ea typeface="Calibri" pitchFamily="34" charset="0"/>
                <a:cs typeface="Arial" charset="0"/>
              </a:rPr>
            </a:br>
            <a:r>
              <a:rPr lang="en" sz="2400" dirty="0" smtClean="0">
                <a:solidFill>
                  <a:schemeClr val="tx1"/>
                </a:solidFill>
                <a:latin typeface="Calibri" pitchFamily="34" charset="0"/>
                <a:ea typeface="Calibri" pitchFamily="34" charset="0"/>
                <a:cs typeface="Arial" charset="0"/>
              </a:rPr>
              <a:t>Bridge with sleepers</a:t>
            </a:r>
            <a:r>
              <a:rPr lang="en" sz="2400" dirty="0" smtClean="0">
                <a:solidFill>
                  <a:schemeClr val="tx1"/>
                </a:solidFill>
                <a:latin typeface="Arial" charset="0"/>
                <a:ea typeface="Calibri" pitchFamily="34" charset="0"/>
                <a:cs typeface="Arial" charset="0"/>
              </a:rPr>
              <a:t> </a:t>
            </a:r>
            <a:r>
              <a:rPr lang="el-GR" sz="2400" dirty="0" smtClean="0">
                <a:solidFill>
                  <a:schemeClr val="accent1">
                    <a:lumMod val="60000"/>
                    <a:lumOff val="40000"/>
                  </a:schemeClr>
                </a:solidFill>
                <a:latin typeface="Arial" charset="0"/>
                <a:ea typeface="Calibri" pitchFamily="34" charset="0"/>
                <a:cs typeface="Arial" charset="0"/>
              </a:rPr>
              <a:t/>
            </a:r>
            <a:br>
              <a:rPr lang="el-GR" sz="2400" dirty="0" smtClean="0">
                <a:solidFill>
                  <a:schemeClr val="accent1">
                    <a:lumMod val="60000"/>
                    <a:lumOff val="40000"/>
                  </a:schemeClr>
                </a:solidFill>
                <a:latin typeface="Arial" charset="0"/>
                <a:ea typeface="Calibri" pitchFamily="34" charset="0"/>
                <a:cs typeface="Arial" charset="0"/>
              </a:rPr>
            </a:br>
            <a:r>
              <a:rPr lang="en" sz="2400" dirty="0" smtClean="0">
                <a:solidFill>
                  <a:schemeClr val="tx1"/>
                </a:solidFill>
                <a:latin typeface="Calibri" pitchFamily="34" charset="0"/>
                <a:ea typeface="Calibri" pitchFamily="34" charset="0"/>
                <a:cs typeface="Arial" charset="0"/>
              </a:rPr>
              <a:t>Cantilever bridge</a:t>
            </a:r>
            <a:r>
              <a:rPr lang="en" sz="2400" dirty="0" smtClean="0">
                <a:solidFill>
                  <a:schemeClr val="tx1"/>
                </a:solidFill>
                <a:latin typeface="Arial" charset="0"/>
                <a:cs typeface="Arial" charset="0"/>
              </a:rPr>
              <a:t> </a:t>
            </a:r>
            <a:r>
              <a:rPr lang="el-GR" sz="2400" dirty="0" smtClean="0">
                <a:solidFill>
                  <a:schemeClr val="tx1"/>
                </a:solidFill>
                <a:latin typeface="Arial" charset="0"/>
                <a:cs typeface="Arial" charset="0"/>
              </a:rPr>
              <a:t/>
            </a:r>
            <a:br>
              <a:rPr lang="el-GR" sz="2400" dirty="0" smtClean="0">
                <a:solidFill>
                  <a:schemeClr val="tx1"/>
                </a:solidFill>
                <a:latin typeface="Arial" charset="0"/>
                <a:cs typeface="Arial" charset="0"/>
              </a:rPr>
            </a:br>
            <a:r>
              <a:rPr lang="en" sz="2400" dirty="0" smtClean="0">
                <a:solidFill>
                  <a:schemeClr val="tx1"/>
                </a:solidFill>
                <a:latin typeface="Calibri" pitchFamily="34" charset="0"/>
                <a:cs typeface="Calibri" pitchFamily="34" charset="0"/>
              </a:rPr>
              <a:t>Suspension bridge</a:t>
            </a:r>
            <a:r>
              <a:rPr lang="en" sz="2400" dirty="0" smtClean="0">
                <a:solidFill>
                  <a:schemeClr val="tx1"/>
                </a:solidFill>
                <a:latin typeface="Arial" charset="0"/>
                <a:cs typeface="Arial" charset="0"/>
              </a:rPr>
              <a:t> </a:t>
            </a:r>
            <a:r>
              <a:rPr lang="el-GR" sz="2400" dirty="0" smtClean="0">
                <a:solidFill>
                  <a:schemeClr val="tx1"/>
                </a:solidFill>
                <a:latin typeface="Arial" charset="0"/>
                <a:cs typeface="Arial" charset="0"/>
              </a:rPr>
              <a:t/>
            </a:r>
            <a:br>
              <a:rPr lang="el-GR" sz="2400" dirty="0" smtClean="0">
                <a:solidFill>
                  <a:schemeClr val="tx1"/>
                </a:solidFill>
                <a:latin typeface="Arial" charset="0"/>
                <a:cs typeface="Arial" charset="0"/>
              </a:rPr>
            </a:br>
            <a:r>
              <a:rPr lang="en" sz="2400" dirty="0" smtClean="0">
                <a:solidFill>
                  <a:schemeClr val="tx1"/>
                </a:solidFill>
                <a:latin typeface="Calibri" pitchFamily="34" charset="0"/>
                <a:cs typeface="Calibri" pitchFamily="34" charset="0"/>
              </a:rPr>
              <a:t>Arched bridge</a:t>
            </a:r>
            <a:r>
              <a:rPr lang="el-GR" sz="2400" dirty="0" smtClean="0">
                <a:solidFill>
                  <a:schemeClr val="tx1"/>
                </a:solidFill>
                <a:latin typeface="Calibri" pitchFamily="34" charset="0"/>
                <a:cs typeface="Calibri" pitchFamily="34" charset="0"/>
              </a:rPr>
              <a:t/>
            </a:r>
            <a:br>
              <a:rPr lang="el-GR" sz="2400" dirty="0" smtClean="0">
                <a:solidFill>
                  <a:schemeClr val="tx1"/>
                </a:solidFill>
                <a:latin typeface="Calibri" pitchFamily="34" charset="0"/>
                <a:cs typeface="Calibri" pitchFamily="34" charset="0"/>
              </a:rPr>
            </a:br>
            <a:r>
              <a:rPr lang="en" sz="2400" dirty="0" smtClean="0">
                <a:solidFill>
                  <a:schemeClr val="tx1"/>
                </a:solidFill>
                <a:latin typeface="Arial" charset="0"/>
                <a:cs typeface="Arial" charset="0"/>
              </a:rPr>
              <a:t> </a:t>
            </a:r>
            <a:r>
              <a:rPr lang="el-GR" sz="2400" dirty="0" smtClean="0">
                <a:solidFill>
                  <a:schemeClr val="tx1"/>
                </a:solidFill>
                <a:latin typeface="Arial" charset="0"/>
                <a:cs typeface="Arial" charset="0"/>
              </a:rPr>
              <a:t/>
            </a:r>
            <a:br>
              <a:rPr lang="el-GR" sz="2400" dirty="0" smtClean="0">
                <a:solidFill>
                  <a:schemeClr val="tx1"/>
                </a:solidFill>
                <a:latin typeface="Arial" charset="0"/>
                <a:cs typeface="Arial" charset="0"/>
              </a:rPr>
            </a:br>
            <a:r>
              <a:rPr lang="en" sz="2400" dirty="0" smtClean="0">
                <a:solidFill>
                  <a:schemeClr val="tx1"/>
                </a:solidFill>
                <a:latin typeface="Calibri" pitchFamily="34" charset="0"/>
                <a:cs typeface="Calibri" pitchFamily="34" charset="0"/>
              </a:rPr>
              <a:t>Design and calculation of bridges</a:t>
            </a:r>
            <a:r>
              <a:rPr lang="el-GR" sz="2400" dirty="0" smtClean="0">
                <a:solidFill>
                  <a:schemeClr val="tx1"/>
                </a:solidFill>
                <a:latin typeface="Calibri" pitchFamily="34" charset="0"/>
                <a:cs typeface="Calibri" pitchFamily="34" charset="0"/>
              </a:rPr>
              <a:t/>
            </a:r>
            <a:br>
              <a:rPr lang="el-GR" sz="2400" dirty="0" smtClean="0">
                <a:solidFill>
                  <a:schemeClr val="tx1"/>
                </a:solidFill>
                <a:latin typeface="Calibri" pitchFamily="34" charset="0"/>
                <a:cs typeface="Calibri" pitchFamily="34" charset="0"/>
              </a:rPr>
            </a:br>
            <a:r>
              <a:rPr lang="en" sz="2400" dirty="0" smtClean="0">
                <a:solidFill>
                  <a:schemeClr val="tx1"/>
                </a:solidFill>
                <a:latin typeface="Arial" charset="0"/>
                <a:cs typeface="Arial" charset="0"/>
              </a:rPr>
              <a:t> </a:t>
            </a:r>
            <a:r>
              <a:rPr lang="el-GR" sz="2400" dirty="0" smtClean="0">
                <a:solidFill>
                  <a:schemeClr val="tx1"/>
                </a:solidFill>
                <a:latin typeface="Arial" charset="0"/>
                <a:cs typeface="Arial" charset="0"/>
              </a:rPr>
              <a:t/>
            </a:r>
            <a:br>
              <a:rPr lang="el-GR" sz="2400" dirty="0" smtClean="0">
                <a:solidFill>
                  <a:schemeClr val="tx1"/>
                </a:solidFill>
                <a:latin typeface="Arial" charset="0"/>
                <a:cs typeface="Arial" charset="0"/>
              </a:rPr>
            </a:br>
            <a:r>
              <a:rPr lang="en" sz="2400" dirty="0" smtClean="0">
                <a:solidFill>
                  <a:schemeClr val="tx1"/>
                </a:solidFill>
                <a:latin typeface="Calibri" pitchFamily="34" charset="0"/>
                <a:cs typeface="Calibri" pitchFamily="34" charset="0"/>
              </a:rPr>
              <a:t>The modern treatment of bridge design problems is generally a complex and quite specialized task. The design criteria are:</a:t>
            </a:r>
            <a:r>
              <a:rPr lang="en" sz="2400" dirty="0" smtClean="0">
                <a:solidFill>
                  <a:schemeClr val="tx1"/>
                </a:solidFill>
                <a:latin typeface="Arial" charset="0"/>
                <a:cs typeface="Arial" charset="0"/>
              </a:rPr>
              <a:t> </a:t>
            </a:r>
            <a:r>
              <a:rPr lang="el-GR" sz="2400" dirty="0" smtClean="0">
                <a:solidFill>
                  <a:schemeClr val="tx1"/>
                </a:solidFill>
                <a:latin typeface="Arial" charset="0"/>
                <a:cs typeface="Arial" charset="0"/>
              </a:rPr>
              <a:t/>
            </a:r>
            <a:br>
              <a:rPr lang="el-GR" sz="2400" dirty="0" smtClean="0">
                <a:solidFill>
                  <a:schemeClr val="tx1"/>
                </a:solidFill>
                <a:latin typeface="Arial" charset="0"/>
                <a:cs typeface="Arial" charset="0"/>
              </a:rPr>
            </a:br>
            <a:r>
              <a:rPr lang="en" sz="2400" dirty="0" smtClean="0">
                <a:solidFill>
                  <a:schemeClr val="tx1"/>
                </a:solidFill>
                <a:latin typeface="Calibri" pitchFamily="34" charset="0"/>
                <a:cs typeface="Calibri" pitchFamily="34" charset="0"/>
              </a:rPr>
              <a:t>The safety of the construction in ordinary as well as extraordinary stresses</a:t>
            </a:r>
            <a:r>
              <a:rPr lang="en" sz="2400" dirty="0" smtClean="0">
                <a:solidFill>
                  <a:schemeClr val="tx1"/>
                </a:solidFill>
                <a:latin typeface="Arial" charset="0"/>
                <a:cs typeface="Arial" charset="0"/>
              </a:rPr>
              <a:t> </a:t>
            </a:r>
            <a:r>
              <a:rPr lang="el-GR" sz="2400" dirty="0" smtClean="0">
                <a:solidFill>
                  <a:schemeClr val="tx1"/>
                </a:solidFill>
                <a:latin typeface="Arial" charset="0"/>
                <a:cs typeface="Arial" charset="0"/>
              </a:rPr>
              <a:t/>
            </a:r>
            <a:br>
              <a:rPr lang="el-GR" sz="2400" dirty="0" smtClean="0">
                <a:solidFill>
                  <a:schemeClr val="tx1"/>
                </a:solidFill>
                <a:latin typeface="Arial" charset="0"/>
                <a:cs typeface="Arial" charset="0"/>
              </a:rPr>
            </a:br>
            <a:r>
              <a:rPr lang="en" sz="2400" dirty="0" smtClean="0">
                <a:solidFill>
                  <a:schemeClr val="tx1"/>
                </a:solidFill>
                <a:latin typeface="Calibri" pitchFamily="34" charset="0"/>
                <a:cs typeface="Calibri" pitchFamily="34" charset="0"/>
              </a:rPr>
              <a:t>Maintaining its durability over time</a:t>
            </a:r>
            <a:r>
              <a:rPr lang="en" sz="2400" dirty="0" smtClean="0">
                <a:solidFill>
                  <a:schemeClr val="tx1"/>
                </a:solidFill>
                <a:latin typeface="Arial" charset="0"/>
                <a:cs typeface="Arial" charset="0"/>
              </a:rPr>
              <a:t> </a:t>
            </a:r>
            <a:r>
              <a:rPr lang="el-GR" sz="2400" dirty="0" smtClean="0">
                <a:solidFill>
                  <a:schemeClr val="tx1"/>
                </a:solidFill>
                <a:latin typeface="Arial" charset="0"/>
                <a:cs typeface="Arial" charset="0"/>
              </a:rPr>
              <a:t/>
            </a:r>
            <a:br>
              <a:rPr lang="el-GR" sz="2400" dirty="0" smtClean="0">
                <a:solidFill>
                  <a:schemeClr val="tx1"/>
                </a:solidFill>
                <a:latin typeface="Arial" charset="0"/>
                <a:cs typeface="Arial" charset="0"/>
              </a:rPr>
            </a:br>
            <a:r>
              <a:rPr lang="en" sz="2400" dirty="0" smtClean="0">
                <a:solidFill>
                  <a:schemeClr val="tx1"/>
                </a:solidFill>
                <a:latin typeface="Calibri" pitchFamily="34" charset="0"/>
                <a:cs typeface="Calibri" pitchFamily="34" charset="0"/>
              </a:rPr>
              <a:t>Its functionality</a:t>
            </a:r>
            <a:r>
              <a:rPr lang="en" sz="2400" dirty="0" smtClean="0">
                <a:solidFill>
                  <a:schemeClr val="tx1"/>
                </a:solidFill>
                <a:latin typeface="Arial" charset="0"/>
                <a:cs typeface="Arial" charset="0"/>
              </a:rPr>
              <a:t> </a:t>
            </a:r>
            <a:r>
              <a:rPr lang="el-GR" sz="2400" dirty="0" smtClean="0">
                <a:solidFill>
                  <a:schemeClr val="tx1"/>
                </a:solidFill>
                <a:latin typeface="Arial" charset="0"/>
                <a:cs typeface="Arial" charset="0"/>
              </a:rPr>
              <a:t/>
            </a:r>
            <a:br>
              <a:rPr lang="el-GR" sz="2400" dirty="0" smtClean="0">
                <a:solidFill>
                  <a:schemeClr val="tx1"/>
                </a:solidFill>
                <a:latin typeface="Arial" charset="0"/>
                <a:cs typeface="Arial" charset="0"/>
              </a:rPr>
            </a:br>
            <a:r>
              <a:rPr lang="en" sz="2400" dirty="0" smtClean="0">
                <a:solidFill>
                  <a:schemeClr val="tx1"/>
                </a:solidFill>
                <a:latin typeface="Calibri" pitchFamily="34" charset="0"/>
                <a:cs typeface="Calibri" pitchFamily="34" charset="0"/>
              </a:rPr>
              <a:t>The economy</a:t>
            </a:r>
            <a:r>
              <a:rPr lang="en" sz="2400" dirty="0" smtClean="0">
                <a:solidFill>
                  <a:schemeClr val="tx1"/>
                </a:solidFill>
                <a:latin typeface="Arial" charset="0"/>
                <a:cs typeface="Arial" charset="0"/>
              </a:rPr>
              <a:t> </a:t>
            </a:r>
            <a:r>
              <a:rPr lang="el-GR" sz="2400" dirty="0" smtClean="0">
                <a:solidFill>
                  <a:schemeClr val="tx1"/>
                </a:solidFill>
                <a:latin typeface="Arial" charset="0"/>
                <a:cs typeface="Arial" charset="0"/>
              </a:rPr>
              <a:t/>
            </a:r>
            <a:br>
              <a:rPr lang="el-GR" sz="2400" dirty="0" smtClean="0">
                <a:solidFill>
                  <a:schemeClr val="tx1"/>
                </a:solidFill>
                <a:latin typeface="Arial" charset="0"/>
                <a:cs typeface="Arial" charset="0"/>
              </a:rPr>
            </a:br>
            <a:r>
              <a:rPr lang="en" sz="2400" dirty="0" smtClean="0">
                <a:solidFill>
                  <a:schemeClr val="tx1"/>
                </a:solidFill>
                <a:latin typeface="Calibri" pitchFamily="34" charset="0"/>
                <a:cs typeface="Calibri" pitchFamily="34" charset="0"/>
              </a:rPr>
              <a:t>The harmonization of construction with the environment.</a:t>
            </a:r>
            <a:endParaRPr lang="el-GR" sz="2400" dirty="0" smtClean="0">
              <a:solidFill>
                <a:schemeClr val="tx1"/>
              </a:solidFill>
              <a:latin typeface="Arial" charset="0"/>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Τίτλος 1"/>
          <p:cNvSpPr>
            <a:spLocks noGrp="1"/>
          </p:cNvSpPr>
          <p:nvPr>
            <p:ph type="title"/>
          </p:nvPr>
        </p:nvSpPr>
        <p:spPr>
          <a:xfrm>
            <a:off x="1022350" y="538163"/>
            <a:ext cx="8761413" cy="728662"/>
          </a:xfrm>
        </p:spPr>
        <p:txBody>
          <a:bodyPr/>
          <a:lstStyle/>
          <a:p>
            <a:pPr algn="ctr" eaLnBrk="1" hangingPunct="1"/>
            <a:r>
              <a:rPr lang="en" sz="5400" smtClean="0"/>
              <a:t>The bridge of Arta</a:t>
            </a:r>
          </a:p>
        </p:txBody>
      </p:sp>
      <p:pic>
        <p:nvPicPr>
          <p:cNvPr id="10243" name="6 - Θέση περιεχομένου" descr="Γέφυρα Άρτας.jpg"/>
          <p:cNvPicPr>
            <a:picLocks noGrp="1" noChangeAspect="1"/>
          </p:cNvPicPr>
          <p:nvPr>
            <p:ph idx="1"/>
          </p:nvPr>
        </p:nvPicPr>
        <p:blipFill>
          <a:blip r:embed="rId2"/>
          <a:srcRect/>
          <a:stretch>
            <a:fillRect/>
          </a:stretch>
        </p:blipFill>
        <p:spPr>
          <a:xfrm>
            <a:off x="1766888" y="1758950"/>
            <a:ext cx="7153275" cy="4024313"/>
          </a:xfrm>
        </p:spPr>
      </p:pic>
      <p:pic>
        <p:nvPicPr>
          <p:cNvPr id="10244" name="Εικόνα 3"/>
          <p:cNvPicPr>
            <a:picLocks noChangeAspect="1"/>
          </p:cNvPicPr>
          <p:nvPr/>
        </p:nvPicPr>
        <p:blipFill>
          <a:blip r:embed="rId3"/>
          <a:srcRect/>
          <a:stretch>
            <a:fillRect/>
          </a:stretch>
        </p:blipFill>
        <p:spPr bwMode="auto">
          <a:xfrm>
            <a:off x="9888538" y="2179638"/>
            <a:ext cx="1811337" cy="2636837"/>
          </a:xfrm>
          <a:prstGeom prst="rect">
            <a:avLst/>
          </a:prstGeom>
          <a:noFill/>
          <a:ln w="9525">
            <a:noFill/>
            <a:miter lim="800000"/>
            <a:headEnd/>
            <a:tailEnd/>
          </a:ln>
        </p:spPr>
      </p:pic>
      <p:pic>
        <p:nvPicPr>
          <p:cNvPr id="10245" name="Εικόνα 4"/>
          <p:cNvPicPr>
            <a:picLocks noChangeAspect="1"/>
          </p:cNvPicPr>
          <p:nvPr/>
        </p:nvPicPr>
        <p:blipFill>
          <a:blip r:embed="rId4"/>
          <a:srcRect/>
          <a:stretch>
            <a:fillRect/>
          </a:stretch>
        </p:blipFill>
        <p:spPr bwMode="auto">
          <a:xfrm>
            <a:off x="10063163" y="579438"/>
            <a:ext cx="1462087" cy="1462087"/>
          </a:xfrm>
          <a:prstGeom prst="rect">
            <a:avLst/>
          </a:prstGeom>
          <a:noFill/>
          <a:ln w="9525">
            <a:noFill/>
            <a:miter lim="800000"/>
            <a:headEnd/>
            <a:tailEnd/>
          </a:ln>
        </p:spPr>
      </p:pic>
      <p:pic>
        <p:nvPicPr>
          <p:cNvPr id="10246" name="Εικόνα 5"/>
          <p:cNvPicPr>
            <a:picLocks noChangeAspect="1"/>
          </p:cNvPicPr>
          <p:nvPr/>
        </p:nvPicPr>
        <p:blipFill>
          <a:blip r:embed="rId5"/>
          <a:srcRect/>
          <a:stretch>
            <a:fillRect/>
          </a:stretch>
        </p:blipFill>
        <p:spPr bwMode="auto">
          <a:xfrm>
            <a:off x="9255125" y="4956175"/>
            <a:ext cx="2752725" cy="16668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Τίτλος 1"/>
          <p:cNvSpPr>
            <a:spLocks noGrp="1"/>
          </p:cNvSpPr>
          <p:nvPr>
            <p:ph type="title"/>
          </p:nvPr>
        </p:nvSpPr>
        <p:spPr>
          <a:xfrm>
            <a:off x="1093788" y="327025"/>
            <a:ext cx="8761412" cy="728663"/>
          </a:xfrm>
        </p:spPr>
        <p:txBody>
          <a:bodyPr/>
          <a:lstStyle/>
          <a:p>
            <a:pPr algn="ctr" eaLnBrk="1" hangingPunct="1"/>
            <a:r>
              <a:rPr lang="en" sz="5400" smtClean="0"/>
              <a:t>Cable-stayed bridges</a:t>
            </a:r>
          </a:p>
        </p:txBody>
      </p:sp>
      <p:pic>
        <p:nvPicPr>
          <p:cNvPr id="11267" name="6 - Θέση περιεχομένου" descr="Καλωδιωτές γέφυρες.JPG"/>
          <p:cNvPicPr>
            <a:picLocks noGrp="1" noChangeAspect="1"/>
          </p:cNvPicPr>
          <p:nvPr>
            <p:ph idx="1"/>
          </p:nvPr>
        </p:nvPicPr>
        <p:blipFill>
          <a:blip r:embed="rId2"/>
          <a:srcRect/>
          <a:stretch>
            <a:fillRect/>
          </a:stretch>
        </p:blipFill>
        <p:spPr>
          <a:xfrm>
            <a:off x="1084263" y="1384300"/>
            <a:ext cx="7796212" cy="4848225"/>
          </a:xfrm>
        </p:spPr>
      </p:pic>
      <p:pic>
        <p:nvPicPr>
          <p:cNvPr id="11268" name="Εικόνα 3"/>
          <p:cNvPicPr>
            <a:picLocks noChangeAspect="1"/>
          </p:cNvPicPr>
          <p:nvPr/>
        </p:nvPicPr>
        <p:blipFill>
          <a:blip r:embed="rId3"/>
          <a:srcRect/>
          <a:stretch>
            <a:fillRect/>
          </a:stretch>
        </p:blipFill>
        <p:spPr bwMode="auto">
          <a:xfrm>
            <a:off x="9713913" y="2308225"/>
            <a:ext cx="1811337" cy="2736850"/>
          </a:xfrm>
          <a:prstGeom prst="rect">
            <a:avLst/>
          </a:prstGeom>
          <a:noFill/>
          <a:ln w="9525">
            <a:noFill/>
            <a:miter lim="800000"/>
            <a:headEnd/>
            <a:tailEnd/>
          </a:ln>
        </p:spPr>
      </p:pic>
      <p:pic>
        <p:nvPicPr>
          <p:cNvPr id="11269" name="Εικόνα 4"/>
          <p:cNvPicPr>
            <a:picLocks noChangeAspect="1"/>
          </p:cNvPicPr>
          <p:nvPr/>
        </p:nvPicPr>
        <p:blipFill>
          <a:blip r:embed="rId4"/>
          <a:srcRect/>
          <a:stretch>
            <a:fillRect/>
          </a:stretch>
        </p:blipFill>
        <p:spPr bwMode="auto">
          <a:xfrm>
            <a:off x="10063163" y="579438"/>
            <a:ext cx="1462087" cy="1493837"/>
          </a:xfrm>
          <a:prstGeom prst="rect">
            <a:avLst/>
          </a:prstGeom>
          <a:noFill/>
          <a:ln w="9525">
            <a:noFill/>
            <a:miter lim="800000"/>
            <a:headEnd/>
            <a:tailEnd/>
          </a:ln>
        </p:spPr>
      </p:pic>
      <p:pic>
        <p:nvPicPr>
          <p:cNvPr id="11270" name="Εικόνα 5"/>
          <p:cNvPicPr>
            <a:picLocks noChangeAspect="1"/>
          </p:cNvPicPr>
          <p:nvPr/>
        </p:nvPicPr>
        <p:blipFill>
          <a:blip r:embed="rId5"/>
          <a:srcRect/>
          <a:stretch>
            <a:fillRect/>
          </a:stretch>
        </p:blipFill>
        <p:spPr bwMode="auto">
          <a:xfrm>
            <a:off x="9242425" y="5191125"/>
            <a:ext cx="2752725" cy="16668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Τίτλος 1"/>
          <p:cNvSpPr>
            <a:spLocks noGrp="1"/>
          </p:cNvSpPr>
          <p:nvPr>
            <p:ph type="title"/>
          </p:nvPr>
        </p:nvSpPr>
        <p:spPr>
          <a:xfrm>
            <a:off x="936625" y="604838"/>
            <a:ext cx="8761413" cy="728662"/>
          </a:xfrm>
        </p:spPr>
        <p:txBody>
          <a:bodyPr/>
          <a:lstStyle/>
          <a:p>
            <a:pPr algn="ctr" eaLnBrk="1" hangingPunct="1"/>
            <a:r>
              <a:rPr lang="en" smtClean="0"/>
              <a:t>Metal arched bridges</a:t>
            </a:r>
          </a:p>
        </p:txBody>
      </p:sp>
      <p:pic>
        <p:nvPicPr>
          <p:cNvPr id="12291" name="6 - Θέση περιεχομένου" descr="Μεταλικές τοξωτές γέφυρες.JPG"/>
          <p:cNvPicPr>
            <a:picLocks noGrp="1" noChangeAspect="1"/>
          </p:cNvPicPr>
          <p:nvPr>
            <p:ph idx="1"/>
          </p:nvPr>
        </p:nvPicPr>
        <p:blipFill>
          <a:blip r:embed="rId2"/>
          <a:srcRect/>
          <a:stretch>
            <a:fillRect/>
          </a:stretch>
        </p:blipFill>
        <p:spPr>
          <a:xfrm>
            <a:off x="1014413" y="1531938"/>
            <a:ext cx="8080375" cy="4979987"/>
          </a:xfrm>
        </p:spPr>
      </p:pic>
      <p:pic>
        <p:nvPicPr>
          <p:cNvPr id="12292" name="Εικόνα 3"/>
          <p:cNvPicPr>
            <a:picLocks noChangeAspect="1"/>
          </p:cNvPicPr>
          <p:nvPr/>
        </p:nvPicPr>
        <p:blipFill>
          <a:blip r:embed="rId3"/>
          <a:srcRect/>
          <a:stretch>
            <a:fillRect/>
          </a:stretch>
        </p:blipFill>
        <p:spPr bwMode="auto">
          <a:xfrm>
            <a:off x="9713913" y="2286000"/>
            <a:ext cx="1811337" cy="2563813"/>
          </a:xfrm>
          <a:prstGeom prst="rect">
            <a:avLst/>
          </a:prstGeom>
          <a:noFill/>
          <a:ln w="9525">
            <a:noFill/>
            <a:miter lim="800000"/>
            <a:headEnd/>
            <a:tailEnd/>
          </a:ln>
        </p:spPr>
      </p:pic>
      <p:pic>
        <p:nvPicPr>
          <p:cNvPr id="12293" name="Εικόνα 4"/>
          <p:cNvPicPr>
            <a:picLocks noChangeAspect="1"/>
          </p:cNvPicPr>
          <p:nvPr/>
        </p:nvPicPr>
        <p:blipFill>
          <a:blip r:embed="rId4"/>
          <a:srcRect/>
          <a:stretch>
            <a:fillRect/>
          </a:stretch>
        </p:blipFill>
        <p:spPr bwMode="auto">
          <a:xfrm>
            <a:off x="10063163" y="579438"/>
            <a:ext cx="1462087" cy="1625600"/>
          </a:xfrm>
          <a:prstGeom prst="rect">
            <a:avLst/>
          </a:prstGeom>
          <a:noFill/>
          <a:ln w="9525">
            <a:noFill/>
            <a:miter lim="800000"/>
            <a:headEnd/>
            <a:tailEnd/>
          </a:ln>
        </p:spPr>
      </p:pic>
      <p:pic>
        <p:nvPicPr>
          <p:cNvPr id="12294" name="Εικόνα 5"/>
          <p:cNvPicPr>
            <a:picLocks noChangeAspect="1"/>
          </p:cNvPicPr>
          <p:nvPr/>
        </p:nvPicPr>
        <p:blipFill>
          <a:blip r:embed="rId5"/>
          <a:srcRect/>
          <a:stretch>
            <a:fillRect/>
          </a:stretch>
        </p:blipFill>
        <p:spPr bwMode="auto">
          <a:xfrm>
            <a:off x="9242425" y="4995863"/>
            <a:ext cx="2752725" cy="16668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 Τίτλος"/>
          <p:cNvSpPr>
            <a:spLocks noGrp="1"/>
          </p:cNvSpPr>
          <p:nvPr>
            <p:ph type="title"/>
          </p:nvPr>
        </p:nvSpPr>
        <p:spPr/>
        <p:txBody>
          <a:bodyPr/>
          <a:lstStyle/>
          <a:p>
            <a:pPr algn="ctr"/>
            <a:r>
              <a:rPr lang="en" smtClean="0"/>
              <a:t>Floating bridge</a:t>
            </a:r>
          </a:p>
        </p:txBody>
      </p:sp>
      <p:pic>
        <p:nvPicPr>
          <p:cNvPr id="13315" name="3 - Θέση περιεχομένου" descr="lefkada-1-1024x566.jpg"/>
          <p:cNvPicPr>
            <a:picLocks noGrp="1" noChangeAspect="1"/>
          </p:cNvPicPr>
          <p:nvPr>
            <p:ph idx="1"/>
          </p:nvPr>
        </p:nvPicPr>
        <p:blipFill>
          <a:blip r:embed="rId2"/>
          <a:srcRect/>
          <a:stretch>
            <a:fillRect/>
          </a:stretch>
        </p:blipFill>
        <p:spPr>
          <a:xfrm>
            <a:off x="2438400" y="2014538"/>
            <a:ext cx="6478588" cy="3581400"/>
          </a:xfrm>
        </p:spPr>
      </p:pic>
      <p:pic>
        <p:nvPicPr>
          <p:cNvPr id="13316" name="Εικόνα 4"/>
          <p:cNvPicPr>
            <a:picLocks noChangeAspect="1"/>
          </p:cNvPicPr>
          <p:nvPr/>
        </p:nvPicPr>
        <p:blipFill>
          <a:blip r:embed="rId3"/>
          <a:srcRect/>
          <a:stretch>
            <a:fillRect/>
          </a:stretch>
        </p:blipFill>
        <p:spPr bwMode="auto">
          <a:xfrm>
            <a:off x="10063163" y="579438"/>
            <a:ext cx="1462087" cy="1625600"/>
          </a:xfrm>
          <a:prstGeom prst="rect">
            <a:avLst/>
          </a:prstGeom>
          <a:noFill/>
          <a:ln w="9525">
            <a:noFill/>
            <a:miter lim="800000"/>
            <a:headEnd/>
            <a:tailEnd/>
          </a:ln>
        </p:spPr>
      </p:pic>
      <p:pic>
        <p:nvPicPr>
          <p:cNvPr id="13317" name="Εικόνα 3"/>
          <p:cNvPicPr>
            <a:picLocks noChangeAspect="1"/>
          </p:cNvPicPr>
          <p:nvPr/>
        </p:nvPicPr>
        <p:blipFill>
          <a:blip r:embed="rId4"/>
          <a:srcRect/>
          <a:stretch>
            <a:fillRect/>
          </a:stretch>
        </p:blipFill>
        <p:spPr bwMode="auto">
          <a:xfrm>
            <a:off x="9713913" y="2286000"/>
            <a:ext cx="1811337" cy="2563813"/>
          </a:xfrm>
          <a:prstGeom prst="rect">
            <a:avLst/>
          </a:prstGeom>
          <a:noFill/>
          <a:ln w="9525">
            <a:noFill/>
            <a:miter lim="800000"/>
            <a:headEnd/>
            <a:tailEnd/>
          </a:ln>
        </p:spPr>
      </p:pic>
      <p:pic>
        <p:nvPicPr>
          <p:cNvPr id="13318" name="Εικόνα 5"/>
          <p:cNvPicPr>
            <a:picLocks noChangeAspect="1"/>
          </p:cNvPicPr>
          <p:nvPr/>
        </p:nvPicPr>
        <p:blipFill>
          <a:blip r:embed="rId5"/>
          <a:srcRect/>
          <a:stretch>
            <a:fillRect/>
          </a:stretch>
        </p:blipFill>
        <p:spPr bwMode="auto">
          <a:xfrm>
            <a:off x="9686925" y="4995863"/>
            <a:ext cx="2308225" cy="16668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Τίτλος 1"/>
          <p:cNvSpPr>
            <a:spLocks noGrp="1"/>
          </p:cNvSpPr>
          <p:nvPr>
            <p:ph type="title"/>
          </p:nvPr>
        </p:nvSpPr>
        <p:spPr>
          <a:xfrm>
            <a:off x="1954213" y="587375"/>
            <a:ext cx="7061200" cy="727075"/>
          </a:xfrm>
        </p:spPr>
        <p:txBody>
          <a:bodyPr/>
          <a:lstStyle/>
          <a:p>
            <a:pPr algn="ctr" eaLnBrk="1" hangingPunct="1"/>
            <a:r>
              <a:rPr lang="en" sz="5400" smtClean="0"/>
              <a:t>In situ injection</a:t>
            </a:r>
          </a:p>
        </p:txBody>
      </p:sp>
      <p:pic>
        <p:nvPicPr>
          <p:cNvPr id="14339" name="6 - Θέση περιεχομένου" descr="Επί τόπου έκχυση.JPG"/>
          <p:cNvPicPr>
            <a:picLocks noGrp="1" noChangeAspect="1"/>
          </p:cNvPicPr>
          <p:nvPr>
            <p:ph idx="1"/>
          </p:nvPr>
        </p:nvPicPr>
        <p:blipFill>
          <a:blip r:embed="rId2"/>
          <a:srcRect/>
          <a:stretch>
            <a:fillRect/>
          </a:stretch>
        </p:blipFill>
        <p:spPr>
          <a:xfrm>
            <a:off x="1549400" y="1655763"/>
            <a:ext cx="7618413" cy="4654550"/>
          </a:xfrm>
        </p:spPr>
      </p:pic>
      <p:pic>
        <p:nvPicPr>
          <p:cNvPr id="14340" name="Εικόνα 3"/>
          <p:cNvPicPr>
            <a:picLocks noChangeAspect="1"/>
          </p:cNvPicPr>
          <p:nvPr/>
        </p:nvPicPr>
        <p:blipFill>
          <a:blip r:embed="rId3"/>
          <a:srcRect/>
          <a:stretch>
            <a:fillRect/>
          </a:stretch>
        </p:blipFill>
        <p:spPr bwMode="auto">
          <a:xfrm>
            <a:off x="9923463" y="2244725"/>
            <a:ext cx="1811337" cy="2605088"/>
          </a:xfrm>
          <a:prstGeom prst="rect">
            <a:avLst/>
          </a:prstGeom>
          <a:noFill/>
          <a:ln w="9525">
            <a:noFill/>
            <a:miter lim="800000"/>
            <a:headEnd/>
            <a:tailEnd/>
          </a:ln>
        </p:spPr>
      </p:pic>
      <p:pic>
        <p:nvPicPr>
          <p:cNvPr id="14341" name="Εικόνα 4"/>
          <p:cNvPicPr>
            <a:picLocks noChangeAspect="1"/>
          </p:cNvPicPr>
          <p:nvPr/>
        </p:nvPicPr>
        <p:blipFill>
          <a:blip r:embed="rId4"/>
          <a:srcRect/>
          <a:stretch>
            <a:fillRect/>
          </a:stretch>
        </p:blipFill>
        <p:spPr bwMode="auto">
          <a:xfrm>
            <a:off x="10063163" y="579438"/>
            <a:ext cx="1462087" cy="1428750"/>
          </a:xfrm>
          <a:prstGeom prst="rect">
            <a:avLst/>
          </a:prstGeom>
          <a:noFill/>
          <a:ln w="9525">
            <a:noFill/>
            <a:miter lim="800000"/>
            <a:headEnd/>
            <a:tailEnd/>
          </a:ln>
        </p:spPr>
      </p:pic>
      <p:pic>
        <p:nvPicPr>
          <p:cNvPr id="14342" name="Εικόνα 5"/>
          <p:cNvPicPr>
            <a:picLocks noChangeAspect="1"/>
          </p:cNvPicPr>
          <p:nvPr/>
        </p:nvPicPr>
        <p:blipFill>
          <a:blip r:embed="rId5"/>
          <a:srcRect/>
          <a:stretch>
            <a:fillRect/>
          </a:stretch>
        </p:blipFill>
        <p:spPr bwMode="auto">
          <a:xfrm>
            <a:off x="9282113" y="4960938"/>
            <a:ext cx="2752725" cy="16668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Crop" id="{EC9488ED-E761-4D60-9AC4-764D1FE2C171}" vid="{CE19780C-D67D-4C13-9DE9-A52BC3BA51B4}"/>
    </a:ext>
  </a:extLst>
</a:theme>
</file>

<file path=ppt/theme/themeOverride1.xml><?xml version="1.0" encoding="utf-8"?>
<a:themeOverride xmlns:a="http://schemas.openxmlformats.org/drawingml/2006/main">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Περικοπή</Template>
  <TotalTime>527</TotalTime>
  <Words>267</Words>
  <Application>Microsoft Office PowerPoint</Application>
  <PresentationFormat>Προσαρμογή</PresentationFormat>
  <Paragraphs>24</Paragraphs>
  <Slides>9</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9</vt:i4>
      </vt:variant>
    </vt:vector>
  </HeadingPairs>
  <TitlesOfParts>
    <vt:vector size="10" baseType="lpstr">
      <vt:lpstr>Περικοπή</vt:lpstr>
      <vt:lpstr>building A BRIDGE all day AND it did not collapse in the evening . Building up bridges .</vt:lpstr>
      <vt:lpstr>Information about bridges</vt:lpstr>
      <vt:lpstr>    </vt:lpstr>
      <vt:lpstr>There are 4 types of bridges:  Bridge with sleepers  Cantilever bridge  Suspension bridge  Arched bridge   Design and calculation of bridges   The modern treatment of bridge design problems is generally a complex and quite specialized task. The design criteria are:  The safety of the construction in ordinary as well as extraordinary stresses  Maintaining its durability over time  Its functionality  The economy  The harmonization of construction with the environment.</vt:lpstr>
      <vt:lpstr>The bridge of Arta</vt:lpstr>
      <vt:lpstr>Cable-stayed bridges</vt:lpstr>
      <vt:lpstr>Metal arched bridges</vt:lpstr>
      <vt:lpstr>Floating bridge</vt:lpstr>
      <vt:lpstr>In situ injection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135</cp:revision>
  <dcterms:created xsi:type="dcterms:W3CDTF">2023-09-14T06:17:29Z</dcterms:created>
  <dcterms:modified xsi:type="dcterms:W3CDTF">2024-06-24T06:51:12Z</dcterms:modified>
</cp:coreProperties>
</file>