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lt-L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1" name="Google Shape;10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vadinimo skaidrė"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vadinimas ir vertikalus tekstas"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kalus pavadinimas ir tekstas"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vadinimas ir turinys"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kcijos antraštė"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 turiniai"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yginimas"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k pavadinimas"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uščia"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urinys ir antraštė"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veikslėlis ir antraštė"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EE599"/>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lt-L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10.jpg"/><Relationship Id="rId5" Type="http://schemas.openxmlformats.org/officeDocument/2006/relationships/image" Target="../media/image9.jpg"/><Relationship Id="rId6"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8.jpg"/><Relationship Id="rId6" Type="http://schemas.openxmlformats.org/officeDocument/2006/relationships/image" Target="../media/image5.png"/><Relationship Id="rId7"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3"/>
          <p:cNvSpPr txBox="1"/>
          <p:nvPr>
            <p:ph type="ctrTitle"/>
          </p:nvPr>
        </p:nvSpPr>
        <p:spPr>
          <a:xfrm>
            <a:off x="-1055849" y="856910"/>
            <a:ext cx="9326880" cy="1658556"/>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100000"/>
              <a:buFont typeface="Arial"/>
              <a:buNone/>
            </a:pPr>
            <a:r>
              <a:rPr lang="lt-LT">
                <a:latin typeface="Arial"/>
                <a:ea typeface="Arial"/>
                <a:cs typeface="Arial"/>
                <a:sym typeface="Arial"/>
              </a:rPr>
              <a:t>FUTURISTIC ARCHITECTURE</a:t>
            </a:r>
            <a:endParaRPr>
              <a:latin typeface="Arial"/>
              <a:ea typeface="Arial"/>
              <a:cs typeface="Arial"/>
              <a:sym typeface="Arial"/>
            </a:endParaRPr>
          </a:p>
        </p:txBody>
      </p:sp>
      <p:pic>
        <p:nvPicPr>
          <p:cNvPr id="90" name="Google Shape;90;p13"/>
          <p:cNvPicPr preferRelativeResize="0"/>
          <p:nvPr/>
        </p:nvPicPr>
        <p:blipFill rotWithShape="1">
          <a:blip r:embed="rId3">
            <a:alphaModFix/>
          </a:blip>
          <a:srcRect b="0" l="0" r="0" t="0"/>
          <a:stretch/>
        </p:blipFill>
        <p:spPr>
          <a:xfrm>
            <a:off x="6862618" y="283526"/>
            <a:ext cx="4902901" cy="6156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4"/>
          <p:cNvSpPr txBox="1"/>
          <p:nvPr>
            <p:ph type="title"/>
          </p:nvPr>
        </p:nvSpPr>
        <p:spPr>
          <a:xfrm>
            <a:off x="0" y="365125"/>
            <a:ext cx="12192000" cy="1325563"/>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Clr>
                <a:schemeClr val="dk1"/>
              </a:buClr>
              <a:buSzPts val="4400"/>
              <a:buFont typeface="Arial"/>
              <a:buNone/>
            </a:pPr>
            <a:r>
              <a:rPr lang="lt-LT">
                <a:latin typeface="Arial"/>
                <a:ea typeface="Arial"/>
                <a:cs typeface="Arial"/>
                <a:sym typeface="Arial"/>
              </a:rPr>
              <a:t>WHAT IS A ARCHITECTURE?</a:t>
            </a:r>
            <a:endParaRPr>
              <a:latin typeface="Arial"/>
              <a:ea typeface="Arial"/>
              <a:cs typeface="Arial"/>
              <a:sym typeface="Arial"/>
            </a:endParaRPr>
          </a:p>
        </p:txBody>
      </p:sp>
      <p:sp>
        <p:nvSpPr>
          <p:cNvPr id="97" name="Google Shape;97;p14"/>
          <p:cNvSpPr txBox="1"/>
          <p:nvPr/>
        </p:nvSpPr>
        <p:spPr>
          <a:xfrm>
            <a:off x="7383171" y="2244435"/>
            <a:ext cx="4688756" cy="4712443"/>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Architecture is the art and technique of designing and building, associated with construction. It is both the process and the product of sketching, conceiving, planning, designing, and constructing buildings or other structures.</a:t>
            </a:r>
            <a:endParaRPr b="0" i="0" sz="2600" u="none" cap="none" strike="noStrike">
              <a:solidFill>
                <a:schemeClr val="dk1"/>
              </a:solidFill>
              <a:latin typeface="Arial"/>
              <a:ea typeface="Arial"/>
              <a:cs typeface="Arial"/>
              <a:sym typeface="Arial"/>
            </a:endParaRPr>
          </a:p>
        </p:txBody>
      </p:sp>
      <p:pic>
        <p:nvPicPr>
          <p:cNvPr descr="Sustainable Design Architecture Firm - LPA Design Studios." id="98" name="Google Shape;98;p14"/>
          <p:cNvPicPr preferRelativeResize="0"/>
          <p:nvPr/>
        </p:nvPicPr>
        <p:blipFill rotWithShape="1">
          <a:blip r:embed="rId3">
            <a:alphaModFix/>
          </a:blip>
          <a:srcRect b="0" l="0" r="0" t="0"/>
          <a:stretch/>
        </p:blipFill>
        <p:spPr>
          <a:xfrm>
            <a:off x="-76490" y="2502645"/>
            <a:ext cx="7459661" cy="435535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5"/>
          <p:cNvSpPr txBox="1"/>
          <p:nvPr>
            <p:ph type="title"/>
          </p:nvPr>
        </p:nvSpPr>
        <p:spPr>
          <a:xfrm>
            <a:off x="5578764" y="365125"/>
            <a:ext cx="6613236" cy="1325563"/>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Clr>
                <a:schemeClr val="dk1"/>
              </a:buClr>
              <a:buSzPts val="4400"/>
              <a:buFont typeface="Arial"/>
              <a:buNone/>
            </a:pPr>
            <a:r>
              <a:rPr lang="lt-LT">
                <a:latin typeface="Arial"/>
                <a:ea typeface="Arial"/>
                <a:cs typeface="Arial"/>
                <a:sym typeface="Arial"/>
              </a:rPr>
              <a:t>OLD ARCHITECTURE STYLES</a:t>
            </a:r>
            <a:endParaRPr>
              <a:latin typeface="Arial"/>
              <a:ea typeface="Arial"/>
              <a:cs typeface="Arial"/>
              <a:sym typeface="Arial"/>
            </a:endParaRPr>
          </a:p>
        </p:txBody>
      </p:sp>
      <p:pic>
        <p:nvPicPr>
          <p:cNvPr descr="https://applet3d.com/wp-content/uploads/2023/04/parthenon-classical-architecture-style.jpg" id="105" name="Google Shape;105;p15"/>
          <p:cNvPicPr preferRelativeResize="0"/>
          <p:nvPr/>
        </p:nvPicPr>
        <p:blipFill rotWithShape="1">
          <a:blip r:embed="rId3">
            <a:alphaModFix/>
          </a:blip>
          <a:srcRect b="0" l="17832" r="11010" t="0"/>
          <a:stretch/>
        </p:blipFill>
        <p:spPr>
          <a:xfrm>
            <a:off x="1145309" y="4242237"/>
            <a:ext cx="3306619" cy="2615763"/>
          </a:xfrm>
          <a:prstGeom prst="rect">
            <a:avLst/>
          </a:prstGeom>
          <a:noFill/>
          <a:ln>
            <a:noFill/>
          </a:ln>
        </p:spPr>
      </p:pic>
      <p:sp>
        <p:nvSpPr>
          <p:cNvPr id="106" name="Google Shape;106;p15"/>
          <p:cNvSpPr txBox="1"/>
          <p:nvPr/>
        </p:nvSpPr>
        <p:spPr>
          <a:xfrm>
            <a:off x="1052945" y="3837586"/>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Romanesque</a:t>
            </a:r>
            <a:endParaRPr b="0" i="0" sz="2600" u="none" cap="none" strike="noStrike">
              <a:solidFill>
                <a:schemeClr val="dk1"/>
              </a:solidFill>
              <a:latin typeface="Arial"/>
              <a:ea typeface="Arial"/>
              <a:cs typeface="Arial"/>
              <a:sym typeface="Arial"/>
            </a:endParaRPr>
          </a:p>
        </p:txBody>
      </p:sp>
      <p:pic>
        <p:nvPicPr>
          <p:cNvPr descr="Everything you've wanted to know about classical architecture – Marin  Independent Journal" id="107" name="Google Shape;107;p15"/>
          <p:cNvPicPr preferRelativeResize="0"/>
          <p:nvPr/>
        </p:nvPicPr>
        <p:blipFill rotWithShape="1">
          <a:blip r:embed="rId4">
            <a:alphaModFix/>
          </a:blip>
          <a:srcRect b="0" l="0" r="0" t="0"/>
          <a:stretch/>
        </p:blipFill>
        <p:spPr>
          <a:xfrm>
            <a:off x="201757" y="819385"/>
            <a:ext cx="5016789" cy="2815875"/>
          </a:xfrm>
          <a:prstGeom prst="rect">
            <a:avLst/>
          </a:prstGeom>
          <a:noFill/>
          <a:ln>
            <a:noFill/>
          </a:ln>
        </p:spPr>
      </p:pic>
      <p:sp>
        <p:nvSpPr>
          <p:cNvPr id="108" name="Google Shape;108;p15"/>
          <p:cNvSpPr txBox="1"/>
          <p:nvPr/>
        </p:nvSpPr>
        <p:spPr>
          <a:xfrm>
            <a:off x="201757" y="345510"/>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Classical</a:t>
            </a:r>
            <a:endParaRPr b="0" i="0" sz="2600" u="none" cap="none" strike="noStrike">
              <a:solidFill>
                <a:schemeClr val="dk1"/>
              </a:solidFill>
              <a:latin typeface="Arial"/>
              <a:ea typeface="Arial"/>
              <a:cs typeface="Arial"/>
              <a:sym typeface="Arial"/>
            </a:endParaRPr>
          </a:p>
        </p:txBody>
      </p:sp>
      <p:pic>
        <p:nvPicPr>
          <p:cNvPr descr="https://applet3d.com/wp-content/uploads/2023/04/modena-cathedral-duomo-romanesque-architectural-style.jpg" id="109" name="Google Shape;109;p15"/>
          <p:cNvPicPr preferRelativeResize="0"/>
          <p:nvPr/>
        </p:nvPicPr>
        <p:blipFill rotWithShape="1">
          <a:blip r:embed="rId5">
            <a:alphaModFix/>
          </a:blip>
          <a:srcRect b="0" l="0" r="0" t="0"/>
          <a:stretch/>
        </p:blipFill>
        <p:spPr>
          <a:xfrm>
            <a:off x="5310910" y="2892625"/>
            <a:ext cx="2827388" cy="3769851"/>
          </a:xfrm>
          <a:prstGeom prst="rect">
            <a:avLst/>
          </a:prstGeom>
          <a:noFill/>
          <a:ln>
            <a:noFill/>
          </a:ln>
        </p:spPr>
      </p:pic>
      <p:sp>
        <p:nvSpPr>
          <p:cNvPr id="110" name="Google Shape;110;p15"/>
          <p:cNvSpPr txBox="1"/>
          <p:nvPr/>
        </p:nvSpPr>
        <p:spPr>
          <a:xfrm>
            <a:off x="5310910" y="2422642"/>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Gothic</a:t>
            </a:r>
            <a:endParaRPr b="0" i="0" sz="2600" u="none" cap="none" strike="noStrike">
              <a:solidFill>
                <a:schemeClr val="dk1"/>
              </a:solidFill>
              <a:latin typeface="Arial"/>
              <a:ea typeface="Arial"/>
              <a:cs typeface="Arial"/>
              <a:sym typeface="Arial"/>
            </a:endParaRPr>
          </a:p>
        </p:txBody>
      </p:sp>
      <p:pic>
        <p:nvPicPr>
          <p:cNvPr descr="https://applet3d.com/wp-content/uploads/2023/04/reims-cathedral-in-france-gothic-style.jpg" id="111" name="Google Shape;111;p15"/>
          <p:cNvPicPr preferRelativeResize="0"/>
          <p:nvPr/>
        </p:nvPicPr>
        <p:blipFill rotWithShape="1">
          <a:blip r:embed="rId6">
            <a:alphaModFix/>
          </a:blip>
          <a:srcRect b="0" l="25097" r="16119" t="0"/>
          <a:stretch/>
        </p:blipFill>
        <p:spPr>
          <a:xfrm>
            <a:off x="8244517" y="2344448"/>
            <a:ext cx="3796146" cy="4248151"/>
          </a:xfrm>
          <a:prstGeom prst="rect">
            <a:avLst/>
          </a:prstGeom>
          <a:noFill/>
          <a:ln>
            <a:noFill/>
          </a:ln>
        </p:spPr>
      </p:pic>
      <p:sp>
        <p:nvSpPr>
          <p:cNvPr id="112" name="Google Shape;112;p15"/>
          <p:cNvSpPr txBox="1"/>
          <p:nvPr/>
        </p:nvSpPr>
        <p:spPr>
          <a:xfrm>
            <a:off x="8244517" y="1874465"/>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Baroque</a:t>
            </a:r>
            <a:endParaRPr b="0" i="0" sz="2600" u="none" cap="none" strike="noStrike">
              <a:solidFill>
                <a:schemeClr val="dk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6"/>
          <p:cNvSpPr txBox="1"/>
          <p:nvPr>
            <p:ph type="title"/>
          </p:nvPr>
        </p:nvSpPr>
        <p:spPr>
          <a:xfrm>
            <a:off x="4932218" y="365125"/>
            <a:ext cx="7259782" cy="1325563"/>
          </a:xfrm>
          <a:prstGeom prst="rect">
            <a:avLst/>
          </a:prstGeom>
          <a:noFill/>
          <a:ln>
            <a:noFill/>
          </a:ln>
        </p:spPr>
        <p:txBody>
          <a:bodyPr anchorCtr="0" anchor="ctr" bIns="45700" lIns="91425" spcFirstLastPara="1" rIns="91425" wrap="square" tIns="45700">
            <a:normAutofit/>
          </a:bodyPr>
          <a:lstStyle/>
          <a:p>
            <a:pPr indent="0" lvl="0" marL="0" rtl="0" algn="r">
              <a:lnSpc>
                <a:spcPct val="90000"/>
              </a:lnSpc>
              <a:spcBef>
                <a:spcPts val="0"/>
              </a:spcBef>
              <a:spcAft>
                <a:spcPts val="0"/>
              </a:spcAft>
              <a:buClr>
                <a:schemeClr val="dk1"/>
              </a:buClr>
              <a:buSzPts val="4400"/>
              <a:buFont typeface="Arial"/>
              <a:buNone/>
            </a:pPr>
            <a:r>
              <a:rPr lang="lt-LT">
                <a:latin typeface="Arial"/>
                <a:ea typeface="Arial"/>
                <a:cs typeface="Arial"/>
                <a:sym typeface="Arial"/>
              </a:rPr>
              <a:t>MODERN ARCHITECTURE STYLES</a:t>
            </a:r>
            <a:endParaRPr>
              <a:latin typeface="Arial"/>
              <a:ea typeface="Arial"/>
              <a:cs typeface="Arial"/>
              <a:sym typeface="Arial"/>
            </a:endParaRPr>
          </a:p>
        </p:txBody>
      </p:sp>
      <p:pic>
        <p:nvPicPr>
          <p:cNvPr descr="12 Important Modernist Styles Explained - Image 7 of 13" id="119" name="Google Shape;119;p16"/>
          <p:cNvPicPr preferRelativeResize="0"/>
          <p:nvPr/>
        </p:nvPicPr>
        <p:blipFill rotWithShape="1">
          <a:blip r:embed="rId3">
            <a:alphaModFix/>
          </a:blip>
          <a:srcRect b="10046" l="28262" r="27845" t="8410"/>
          <a:stretch/>
        </p:blipFill>
        <p:spPr>
          <a:xfrm>
            <a:off x="205509" y="822036"/>
            <a:ext cx="2207492" cy="2733964"/>
          </a:xfrm>
          <a:prstGeom prst="rect">
            <a:avLst/>
          </a:prstGeom>
          <a:noFill/>
          <a:ln>
            <a:noFill/>
          </a:ln>
        </p:spPr>
      </p:pic>
      <p:pic>
        <p:nvPicPr>
          <p:cNvPr descr="12 Important Modernist Styles Explained - Image 8 of 13" id="120" name="Google Shape;120;p16"/>
          <p:cNvPicPr preferRelativeResize="0"/>
          <p:nvPr/>
        </p:nvPicPr>
        <p:blipFill rotWithShape="1">
          <a:blip r:embed="rId4">
            <a:alphaModFix/>
          </a:blip>
          <a:srcRect b="0" l="0" r="0" t="0"/>
          <a:stretch/>
        </p:blipFill>
        <p:spPr>
          <a:xfrm>
            <a:off x="3333751" y="1521401"/>
            <a:ext cx="5029200" cy="2514600"/>
          </a:xfrm>
          <a:prstGeom prst="rect">
            <a:avLst/>
          </a:prstGeom>
          <a:noFill/>
          <a:ln>
            <a:noFill/>
          </a:ln>
        </p:spPr>
      </p:pic>
      <p:sp>
        <p:nvSpPr>
          <p:cNvPr id="121" name="Google Shape;121;p16"/>
          <p:cNvSpPr txBox="1"/>
          <p:nvPr/>
        </p:nvSpPr>
        <p:spPr>
          <a:xfrm>
            <a:off x="245917" y="365125"/>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Constructivism</a:t>
            </a:r>
            <a:endParaRPr b="0" i="0" sz="2600" u="none" cap="none" strike="noStrike">
              <a:solidFill>
                <a:schemeClr val="dk1"/>
              </a:solidFill>
              <a:latin typeface="Arial"/>
              <a:ea typeface="Arial"/>
              <a:cs typeface="Arial"/>
              <a:sym typeface="Arial"/>
            </a:endParaRPr>
          </a:p>
        </p:txBody>
      </p:sp>
      <p:sp>
        <p:nvSpPr>
          <p:cNvPr id="122" name="Google Shape;122;p16"/>
          <p:cNvSpPr txBox="1"/>
          <p:nvPr/>
        </p:nvSpPr>
        <p:spPr>
          <a:xfrm>
            <a:off x="3333751" y="1067521"/>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Expressionism</a:t>
            </a:r>
            <a:endParaRPr b="0" i="0" sz="2600" u="none" cap="none" strike="noStrike">
              <a:solidFill>
                <a:schemeClr val="dk1"/>
              </a:solidFill>
              <a:latin typeface="Arial"/>
              <a:ea typeface="Arial"/>
              <a:cs typeface="Arial"/>
              <a:sym typeface="Arial"/>
            </a:endParaRPr>
          </a:p>
        </p:txBody>
      </p:sp>
      <p:pic>
        <p:nvPicPr>
          <p:cNvPr descr="12 Important Modernist Styles Explained - Image 11 of 13" id="123" name="Google Shape;123;p16"/>
          <p:cNvPicPr preferRelativeResize="0"/>
          <p:nvPr/>
        </p:nvPicPr>
        <p:blipFill rotWithShape="1">
          <a:blip r:embed="rId5">
            <a:alphaModFix/>
          </a:blip>
          <a:srcRect b="0" l="0" r="0" t="0"/>
          <a:stretch/>
        </p:blipFill>
        <p:spPr>
          <a:xfrm>
            <a:off x="8635421" y="2409680"/>
            <a:ext cx="3186546" cy="2124365"/>
          </a:xfrm>
          <a:prstGeom prst="rect">
            <a:avLst/>
          </a:prstGeom>
          <a:noFill/>
          <a:ln>
            <a:noFill/>
          </a:ln>
        </p:spPr>
      </p:pic>
      <p:sp>
        <p:nvSpPr>
          <p:cNvPr id="124" name="Google Shape;124;p16"/>
          <p:cNvSpPr txBox="1"/>
          <p:nvPr/>
        </p:nvSpPr>
        <p:spPr>
          <a:xfrm>
            <a:off x="8562109" y="1939697"/>
            <a:ext cx="2410692"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Brutalism</a:t>
            </a:r>
            <a:endParaRPr b="0" i="0" sz="2600" u="none" cap="none" strike="noStrike">
              <a:solidFill>
                <a:schemeClr val="dk1"/>
              </a:solidFill>
              <a:latin typeface="Arial"/>
              <a:ea typeface="Arial"/>
              <a:cs typeface="Arial"/>
              <a:sym typeface="Arial"/>
            </a:endParaRPr>
          </a:p>
        </p:txBody>
      </p:sp>
      <p:pic>
        <p:nvPicPr>
          <p:cNvPr id="125" name="Google Shape;125;p16"/>
          <p:cNvPicPr preferRelativeResize="0"/>
          <p:nvPr/>
        </p:nvPicPr>
        <p:blipFill rotWithShape="1">
          <a:blip r:embed="rId6">
            <a:alphaModFix/>
          </a:blip>
          <a:srcRect b="0" l="0" r="0" t="0"/>
          <a:stretch/>
        </p:blipFill>
        <p:spPr>
          <a:xfrm>
            <a:off x="245917" y="4302267"/>
            <a:ext cx="2590663" cy="2555733"/>
          </a:xfrm>
          <a:prstGeom prst="rect">
            <a:avLst/>
          </a:prstGeom>
          <a:noFill/>
          <a:ln>
            <a:noFill/>
          </a:ln>
        </p:spPr>
      </p:pic>
      <p:sp>
        <p:nvSpPr>
          <p:cNvPr id="126" name="Google Shape;126;p16"/>
          <p:cNvSpPr txBox="1"/>
          <p:nvPr/>
        </p:nvSpPr>
        <p:spPr>
          <a:xfrm>
            <a:off x="245917" y="3832284"/>
            <a:ext cx="2515756"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Postmodernism</a:t>
            </a:r>
            <a:endParaRPr b="0" i="0" sz="2600" u="none" cap="none" strike="noStrike">
              <a:solidFill>
                <a:schemeClr val="dk1"/>
              </a:solidFill>
              <a:latin typeface="Arial"/>
              <a:ea typeface="Arial"/>
              <a:cs typeface="Arial"/>
              <a:sym typeface="Arial"/>
            </a:endParaRPr>
          </a:p>
        </p:txBody>
      </p:sp>
      <p:pic>
        <p:nvPicPr>
          <p:cNvPr id="127" name="Google Shape;127;p16"/>
          <p:cNvPicPr preferRelativeResize="0"/>
          <p:nvPr/>
        </p:nvPicPr>
        <p:blipFill rotWithShape="1">
          <a:blip r:embed="rId7">
            <a:alphaModFix/>
          </a:blip>
          <a:srcRect b="0" l="0" r="0" t="0"/>
          <a:stretch/>
        </p:blipFill>
        <p:spPr>
          <a:xfrm>
            <a:off x="4446943" y="4808556"/>
            <a:ext cx="3430057" cy="2049444"/>
          </a:xfrm>
          <a:prstGeom prst="rect">
            <a:avLst/>
          </a:prstGeom>
          <a:noFill/>
          <a:ln>
            <a:noFill/>
          </a:ln>
        </p:spPr>
      </p:pic>
      <p:sp>
        <p:nvSpPr>
          <p:cNvPr id="128" name="Google Shape;128;p16"/>
          <p:cNvSpPr txBox="1"/>
          <p:nvPr/>
        </p:nvSpPr>
        <p:spPr>
          <a:xfrm>
            <a:off x="4372035" y="4338573"/>
            <a:ext cx="2878509" cy="939965"/>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dk1"/>
              </a:buClr>
              <a:buSzPts val="2600"/>
              <a:buFont typeface="Arial"/>
              <a:buNone/>
            </a:pPr>
            <a:r>
              <a:rPr b="0" i="0" lang="lt-LT" sz="2600" u="none" cap="none" strike="noStrike">
                <a:solidFill>
                  <a:schemeClr val="dk1"/>
                </a:solidFill>
                <a:latin typeface="Arial"/>
                <a:ea typeface="Arial"/>
                <a:cs typeface="Arial"/>
                <a:sym typeface="Arial"/>
              </a:rPr>
              <a:t>Deconstructivism</a:t>
            </a:r>
            <a:endParaRPr b="0" i="0" sz="2600" u="none" cap="none" strike="noStrike">
              <a:solidFill>
                <a:schemeClr val="dk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17"/>
          <p:cNvSpPr txBox="1"/>
          <p:nvPr>
            <p:ph type="title"/>
          </p:nvPr>
        </p:nvSpPr>
        <p:spPr>
          <a:xfrm>
            <a:off x="838200" y="198870"/>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Arial"/>
              <a:buNone/>
            </a:pPr>
            <a:r>
              <a:rPr lang="lt-LT">
                <a:latin typeface="Arial"/>
                <a:ea typeface="Arial"/>
                <a:cs typeface="Arial"/>
                <a:sym typeface="Arial"/>
              </a:rPr>
              <a:t>THE TASK</a:t>
            </a:r>
            <a:endParaRPr>
              <a:latin typeface="Arial"/>
              <a:ea typeface="Arial"/>
              <a:cs typeface="Arial"/>
              <a:sym typeface="Arial"/>
            </a:endParaRPr>
          </a:p>
        </p:txBody>
      </p:sp>
      <p:sp>
        <p:nvSpPr>
          <p:cNvPr id="135" name="Google Shape;135;p17"/>
          <p:cNvSpPr txBox="1"/>
          <p:nvPr/>
        </p:nvSpPr>
        <p:spPr>
          <a:xfrm>
            <a:off x="106299" y="1347524"/>
            <a:ext cx="5693681" cy="4082381"/>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2600"/>
              <a:buFont typeface="Arial"/>
              <a:buChar char="•"/>
            </a:pPr>
            <a:r>
              <a:rPr b="0" i="0" lang="lt-LT" sz="2600" u="none" cap="none" strike="noStrike">
                <a:solidFill>
                  <a:schemeClr val="dk1"/>
                </a:solidFill>
                <a:latin typeface="Arial"/>
                <a:ea typeface="Arial"/>
                <a:cs typeface="Arial"/>
                <a:sym typeface="Arial"/>
              </a:rPr>
              <a:t>By using online Mecabricks workstation create unseen futuristic building.</a:t>
            </a:r>
            <a:endParaRPr b="0" i="0" sz="2600" u="none" cap="none" strike="noStrike">
              <a:solidFill>
                <a:schemeClr val="dk1"/>
              </a:solidFill>
              <a:latin typeface="Arial"/>
              <a:ea typeface="Arial"/>
              <a:cs typeface="Arial"/>
              <a:sym typeface="Arial"/>
            </a:endParaRPr>
          </a:p>
        </p:txBody>
      </p:sp>
      <p:pic>
        <p:nvPicPr>
          <p:cNvPr descr="Futuristic City&quot; Images – Browse 14,573 Stock Photos, Vectors, and Video |  Adobe Stock" id="136" name="Google Shape;136;p17"/>
          <p:cNvPicPr preferRelativeResize="0"/>
          <p:nvPr/>
        </p:nvPicPr>
        <p:blipFill rotWithShape="1">
          <a:blip r:embed="rId3">
            <a:alphaModFix/>
          </a:blip>
          <a:srcRect b="0" l="0" r="0" t="0"/>
          <a:stretch/>
        </p:blipFill>
        <p:spPr>
          <a:xfrm>
            <a:off x="5172364" y="2178241"/>
            <a:ext cx="7019636" cy="467975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