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lt-LT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" name="Google Shape;93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" name="Google Shape;102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" name="Google Shape;118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6" name="Google Shape;126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4" name="Google Shape;134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2" name="Google Shape;142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" name="Google Shape;150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vadinimo skaidrė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vadinimas ir vertikalus tekstas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kalus pavadinimas ir tekstas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vadinimas ir turinys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kcijos antraštė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 turiniai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yginimas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k pavadinimas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uščia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urinys ir antraštė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veikslėlis ir antraštė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BD6EE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gif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gif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gif"/><Relationship Id="rId4" Type="http://schemas.openxmlformats.org/officeDocument/2006/relationships/image" Target="../media/image5.gif"/><Relationship Id="rId5" Type="http://schemas.openxmlformats.org/officeDocument/2006/relationships/image" Target="../media/image7.gif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gif"/><Relationship Id="rId4" Type="http://schemas.openxmlformats.org/officeDocument/2006/relationships/image" Target="../media/image6.gif"/><Relationship Id="rId5" Type="http://schemas.openxmlformats.org/officeDocument/2006/relationships/image" Target="../media/image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/>
          <p:nvPr>
            <p:ph type="ctrTitle"/>
          </p:nvPr>
        </p:nvSpPr>
        <p:spPr>
          <a:xfrm>
            <a:off x="1524000" y="884619"/>
            <a:ext cx="9144000" cy="165855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DIGITAL ANIMATION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0" name="Google Shape;90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0765" y="2543175"/>
            <a:ext cx="3152775" cy="4314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/>
          <p:cNvSpPr txBox="1"/>
          <p:nvPr>
            <p:ph type="title"/>
          </p:nvPr>
        </p:nvSpPr>
        <p:spPr>
          <a:xfrm>
            <a:off x="0" y="365125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WHAT IS ANIMATION?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4"/>
          <p:cNvSpPr txBox="1"/>
          <p:nvPr/>
        </p:nvSpPr>
        <p:spPr>
          <a:xfrm>
            <a:off x="676274" y="1304471"/>
            <a:ext cx="8197269" cy="56524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0" i="0" lang="lt-LT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Rapidly changing images that create illusion of movement. Usualy made from a lot of frames.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8" name="Google Shape;9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93234" y="2543175"/>
            <a:ext cx="3152775" cy="431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62698" y="3583110"/>
            <a:ext cx="7863840" cy="17937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5"/>
          <p:cNvSpPr txBox="1"/>
          <p:nvPr>
            <p:ph type="title"/>
          </p:nvPr>
        </p:nvSpPr>
        <p:spPr>
          <a:xfrm>
            <a:off x="0" y="365125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MAIN TYPES OF ANIMATION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5"/>
          <p:cNvSpPr txBox="1"/>
          <p:nvPr/>
        </p:nvSpPr>
        <p:spPr>
          <a:xfrm>
            <a:off x="6637293" y="1690686"/>
            <a:ext cx="4078606" cy="5266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15"/>
          <p:cNvSpPr txBox="1"/>
          <p:nvPr/>
        </p:nvSpPr>
        <p:spPr>
          <a:xfrm>
            <a:off x="72335" y="1483937"/>
            <a:ext cx="3573883" cy="6867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0" i="0" lang="lt-LT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2D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5"/>
          <p:cNvSpPr txBox="1"/>
          <p:nvPr/>
        </p:nvSpPr>
        <p:spPr>
          <a:xfrm>
            <a:off x="3853022" y="1483937"/>
            <a:ext cx="4572000" cy="6867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0" i="0" lang="lt-LT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3D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5"/>
          <p:cNvSpPr txBox="1"/>
          <p:nvPr/>
        </p:nvSpPr>
        <p:spPr>
          <a:xfrm>
            <a:off x="8619188" y="1512055"/>
            <a:ext cx="3337560" cy="6867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0" i="0" lang="lt-LT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STOP MOTION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0" name="Google Shape;110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335" y="2020985"/>
            <a:ext cx="3573883" cy="2396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53022" y="2038400"/>
            <a:ext cx="4572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619188" y="2022571"/>
            <a:ext cx="3337560" cy="333756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5"/>
          <p:cNvSpPr txBox="1"/>
          <p:nvPr/>
        </p:nvSpPr>
        <p:spPr>
          <a:xfrm>
            <a:off x="72335" y="4417927"/>
            <a:ext cx="3586521" cy="24400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lt-LT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CREATED BY DRAWING EACH FRAME INDIVIDUALY OR EDITING CERTAIN DETAILS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15"/>
          <p:cNvSpPr txBox="1"/>
          <p:nvPr/>
        </p:nvSpPr>
        <p:spPr>
          <a:xfrm>
            <a:off x="3853022" y="4673402"/>
            <a:ext cx="4572000" cy="21845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lt-LT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CREATED BY USING COMPUTER GENERATED IMAGES (CGI) AND THREE DIMENSIONAL ENVIRONMENT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5"/>
          <p:cNvSpPr txBox="1"/>
          <p:nvPr/>
        </p:nvSpPr>
        <p:spPr>
          <a:xfrm>
            <a:off x="8619188" y="5423383"/>
            <a:ext cx="3363806" cy="14346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62500" lnSpcReduction="2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0" i="0" lang="lt-LT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CREATED BY USING PUPPETS, PAPER DOLLS AND OTHER REAL LIFE OBJECTS WHILE CAPTURING EACH FRAME SEPERATELY BY CAMERA (NOT FILMING) 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 txBox="1"/>
          <p:nvPr>
            <p:ph type="title"/>
          </p:nvPr>
        </p:nvSpPr>
        <p:spPr>
          <a:xfrm>
            <a:off x="0" y="365125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2D ANIMATION CREATION PROCESS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16"/>
          <p:cNvSpPr txBox="1"/>
          <p:nvPr/>
        </p:nvSpPr>
        <p:spPr>
          <a:xfrm>
            <a:off x="6851606" y="1690688"/>
            <a:ext cx="4078606" cy="5266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16"/>
          <p:cNvSpPr/>
          <p:nvPr/>
        </p:nvSpPr>
        <p:spPr>
          <a:xfrm>
            <a:off x="4592832" y="3244334"/>
            <a:ext cx="300633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lt-LT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https://youtu.be/8hLPrpGtJx8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7"/>
          <p:cNvSpPr txBox="1"/>
          <p:nvPr>
            <p:ph type="title"/>
          </p:nvPr>
        </p:nvSpPr>
        <p:spPr>
          <a:xfrm>
            <a:off x="0" y="365125"/>
            <a:ext cx="12191999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3D ANIMATION CREATION PROCESS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17"/>
          <p:cNvSpPr txBox="1"/>
          <p:nvPr/>
        </p:nvSpPr>
        <p:spPr>
          <a:xfrm>
            <a:off x="6851606" y="1690688"/>
            <a:ext cx="4078606" cy="5266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17"/>
          <p:cNvSpPr/>
          <p:nvPr/>
        </p:nvSpPr>
        <p:spPr>
          <a:xfrm>
            <a:off x="4622487" y="3244334"/>
            <a:ext cx="294702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https://youtu.be/TjJLIuFKA20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8"/>
          <p:cNvSpPr txBox="1"/>
          <p:nvPr>
            <p:ph type="title"/>
          </p:nvPr>
        </p:nvSpPr>
        <p:spPr>
          <a:xfrm>
            <a:off x="0" y="365125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STOP MOTION CREATION PROCESS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18"/>
          <p:cNvSpPr txBox="1"/>
          <p:nvPr/>
        </p:nvSpPr>
        <p:spPr>
          <a:xfrm>
            <a:off x="6851606" y="1690688"/>
            <a:ext cx="4078606" cy="5266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18"/>
          <p:cNvSpPr/>
          <p:nvPr/>
        </p:nvSpPr>
        <p:spPr>
          <a:xfrm>
            <a:off x="4427723" y="3244334"/>
            <a:ext cx="333655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https://youtu.be/UCVXWk2im2M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9"/>
          <p:cNvSpPr txBox="1"/>
          <p:nvPr>
            <p:ph type="title"/>
          </p:nvPr>
        </p:nvSpPr>
        <p:spPr>
          <a:xfrm>
            <a:off x="0" y="365125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ANIMATION FPS (FRAMES PER SECOND)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19"/>
          <p:cNvSpPr txBox="1"/>
          <p:nvPr/>
        </p:nvSpPr>
        <p:spPr>
          <a:xfrm>
            <a:off x="6637293" y="1690686"/>
            <a:ext cx="4078606" cy="5266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19"/>
          <p:cNvSpPr/>
          <p:nvPr/>
        </p:nvSpPr>
        <p:spPr>
          <a:xfrm>
            <a:off x="4460680" y="3244334"/>
            <a:ext cx="327063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https://youtu.be/0r3d2eMw8Ws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0"/>
          <p:cNvSpPr txBox="1"/>
          <p:nvPr>
            <p:ph type="title"/>
          </p:nvPr>
        </p:nvSpPr>
        <p:spPr>
          <a:xfrm>
            <a:off x="0" y="365125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FORGET THE REAL WORLD!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20"/>
          <p:cNvSpPr txBox="1"/>
          <p:nvPr/>
        </p:nvSpPr>
        <p:spPr>
          <a:xfrm>
            <a:off x="6637293" y="1690686"/>
            <a:ext cx="4078606" cy="5266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5" name="Google Shape;155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62360" y="3187336"/>
            <a:ext cx="6929640" cy="3496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0134" y="1027906"/>
            <a:ext cx="3590603" cy="2695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00134" y="3839039"/>
            <a:ext cx="3793205" cy="28449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THE TASK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21"/>
          <p:cNvSpPr txBox="1"/>
          <p:nvPr/>
        </p:nvSpPr>
        <p:spPr>
          <a:xfrm>
            <a:off x="-13773" y="1790384"/>
            <a:ext cx="5693681" cy="40823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</a:pPr>
            <a:r>
              <a:rPr b="0" i="0" lang="lt-LT" sz="2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By using given trajectory</a:t>
            </a:r>
            <a:br>
              <a:rPr lang="lt-LT" sz="2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lt-LT" sz="2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create digital animation of a bouncing ball</a:t>
            </a:r>
            <a:r>
              <a:rPr b="0" i="0" lang="lt-LT" sz="2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pic>
        <p:nvPicPr>
          <p:cNvPr id="165" name="Google Shape;165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3686" y="4437401"/>
            <a:ext cx="3986772" cy="2242559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1"/>
          <p:cNvSpPr/>
          <p:nvPr/>
        </p:nvSpPr>
        <p:spPr>
          <a:xfrm rot="-1408462">
            <a:off x="10252667" y="2058044"/>
            <a:ext cx="1176044" cy="635868"/>
          </a:xfrm>
          <a:prstGeom prst="ellipse">
            <a:avLst/>
          </a:prstGeom>
          <a:solidFill>
            <a:srgbClr val="FEE599"/>
          </a:solidFill>
          <a:ln cap="flat" cmpd="sng" w="38100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21"/>
          <p:cNvSpPr/>
          <p:nvPr/>
        </p:nvSpPr>
        <p:spPr>
          <a:xfrm>
            <a:off x="8143408" y="3281004"/>
            <a:ext cx="872676" cy="540370"/>
          </a:xfrm>
          <a:prstGeom prst="ellipse">
            <a:avLst/>
          </a:prstGeom>
          <a:solidFill>
            <a:srgbClr val="FEE599"/>
          </a:solidFill>
          <a:ln cap="flat" cmpd="sng" w="38100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21"/>
          <p:cNvSpPr/>
          <p:nvPr/>
        </p:nvSpPr>
        <p:spPr>
          <a:xfrm>
            <a:off x="7002636" y="463448"/>
            <a:ext cx="872676" cy="872676"/>
          </a:xfrm>
          <a:prstGeom prst="ellipse">
            <a:avLst/>
          </a:prstGeom>
          <a:solidFill>
            <a:srgbClr val="FEE599"/>
          </a:solidFill>
          <a:ln cap="flat" cmpd="sng" w="38100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21"/>
          <p:cNvSpPr txBox="1"/>
          <p:nvPr/>
        </p:nvSpPr>
        <p:spPr>
          <a:xfrm>
            <a:off x="7212790" y="576620"/>
            <a:ext cx="45236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21"/>
          <p:cNvSpPr txBox="1"/>
          <p:nvPr/>
        </p:nvSpPr>
        <p:spPr>
          <a:xfrm>
            <a:off x="8380716" y="3228023"/>
            <a:ext cx="43633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endParaRPr/>
          </a:p>
        </p:txBody>
      </p:sp>
      <p:sp>
        <p:nvSpPr>
          <p:cNvPr id="171" name="Google Shape;171;p21"/>
          <p:cNvSpPr txBox="1"/>
          <p:nvPr/>
        </p:nvSpPr>
        <p:spPr>
          <a:xfrm>
            <a:off x="10615936" y="2052812"/>
            <a:ext cx="43152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lt-LT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/>
          <p:nvPr/>
        </p:nvSpPr>
        <p:spPr>
          <a:xfrm>
            <a:off x="6849700" y="932807"/>
            <a:ext cx="1710659" cy="4794291"/>
          </a:xfrm>
          <a:prstGeom prst="arc">
            <a:avLst>
              <a:gd fmla="val 16200000" name="adj1"/>
              <a:gd fmla="val 0" name="adj2"/>
            </a:avLst>
          </a:prstGeom>
          <a:noFill/>
          <a:ln cap="flat" cmpd="sng" w="76200">
            <a:solidFill>
              <a:schemeClr val="accent4"/>
            </a:solidFill>
            <a:prstDash val="solid"/>
            <a:miter lim="800000"/>
            <a:headEnd len="med" w="med" type="diamond"/>
            <a:tailEnd len="med" w="med" type="triangl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3" name="Google Shape;173;p21"/>
          <p:cNvCxnSpPr/>
          <p:nvPr/>
        </p:nvCxnSpPr>
        <p:spPr>
          <a:xfrm flipH="1" rot="10800000">
            <a:off x="8848257" y="2901832"/>
            <a:ext cx="1038531" cy="531584"/>
          </a:xfrm>
          <a:prstGeom prst="straightConnector1">
            <a:avLst/>
          </a:prstGeom>
          <a:noFill/>
          <a:ln cap="flat" cmpd="sng" w="76200">
            <a:solidFill>
              <a:schemeClr val="accent4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74" name="Google Shape;174;p21"/>
          <p:cNvCxnSpPr>
            <a:stCxn id="166" idx="1"/>
          </p:cNvCxnSpPr>
          <p:nvPr/>
        </p:nvCxnSpPr>
        <p:spPr>
          <a:xfrm flipH="1">
            <a:off x="9946755" y="2335398"/>
            <a:ext cx="423000" cy="2235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lgDash"/>
            <a:miter lim="800000"/>
            <a:headEnd len="sm" w="sm" type="none"/>
            <a:tailEnd len="sm" w="sm" type="none"/>
          </a:ln>
        </p:spPr>
      </p:cxnSp>
      <p:cxnSp>
        <p:nvCxnSpPr>
          <p:cNvPr id="175" name="Google Shape;175;p21"/>
          <p:cNvCxnSpPr/>
          <p:nvPr/>
        </p:nvCxnSpPr>
        <p:spPr>
          <a:xfrm flipH="1">
            <a:off x="9945243" y="2618615"/>
            <a:ext cx="422932" cy="223568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lgDash"/>
            <a:miter lim="800000"/>
            <a:headEnd len="sm" w="sm" type="none"/>
            <a:tailEnd len="sm" w="sm" type="none"/>
          </a:ln>
        </p:spPr>
      </p:cxnSp>
      <p:cxnSp>
        <p:nvCxnSpPr>
          <p:cNvPr id="176" name="Google Shape;176;p21"/>
          <p:cNvCxnSpPr/>
          <p:nvPr/>
        </p:nvCxnSpPr>
        <p:spPr>
          <a:xfrm flipH="1">
            <a:off x="10229852" y="2667825"/>
            <a:ext cx="422932" cy="223568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lgDash"/>
            <a:miter lim="800000"/>
            <a:headEnd len="sm" w="sm" type="none"/>
            <a:tailEnd len="sm" w="sm" type="none"/>
          </a:ln>
        </p:spPr>
      </p:cxnSp>
      <p:cxnSp>
        <p:nvCxnSpPr>
          <p:cNvPr id="177" name="Google Shape;177;p21"/>
          <p:cNvCxnSpPr/>
          <p:nvPr/>
        </p:nvCxnSpPr>
        <p:spPr>
          <a:xfrm flipH="1" rot="10800000">
            <a:off x="4214150" y="1648136"/>
            <a:ext cx="2133594" cy="337677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„Office“ t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„Office“ t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