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10287000" cx="18288000"/>
  <p:notesSz cx="6858000" cy="9144000"/>
  <p:embeddedFontLst>
    <p:embeddedFont>
      <p:font typeface="Montserrat SemiBold"/>
      <p:regular r:id="rId14"/>
      <p:bold r:id="rId15"/>
      <p:italic r:id="rId16"/>
      <p:boldItalic r:id="rId17"/>
    </p:embeddedFont>
    <p:embeddedFont>
      <p:font typeface="Montserrat"/>
      <p:bold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SemiBold-bold.fntdata"/><Relationship Id="rId14" Type="http://schemas.openxmlformats.org/officeDocument/2006/relationships/font" Target="fonts/MontserratSemiBold-regular.fntdata"/><Relationship Id="rId17" Type="http://schemas.openxmlformats.org/officeDocument/2006/relationships/font" Target="fonts/MontserratSemiBold-boldItalic.fntdata"/><Relationship Id="rId16" Type="http://schemas.openxmlformats.org/officeDocument/2006/relationships/font" Target="fonts/MontserratSemiBold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ontserrat-boldItalic.fntdata"/><Relationship Id="rId6" Type="http://schemas.openxmlformats.org/officeDocument/2006/relationships/slide" Target="slides/slide1.xml"/><Relationship Id="rId18" Type="http://schemas.openxmlformats.org/officeDocument/2006/relationships/font" Target="fonts/Montserrat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2345936" y="1028700"/>
            <a:ext cx="13901381" cy="10287000"/>
          </a:xfrm>
          <a:prstGeom prst="rect">
            <a:avLst/>
          </a:prstGeom>
          <a:solidFill>
            <a:srgbClr val="FDCF6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3"/>
          <p:cNvSpPr/>
          <p:nvPr/>
        </p:nvSpPr>
        <p:spPr>
          <a:xfrm>
            <a:off x="1310187" y="663358"/>
            <a:ext cx="10760645" cy="11267691"/>
          </a:xfrm>
          <a:custGeom>
            <a:rect b="b" l="l" r="r" t="t"/>
            <a:pathLst>
              <a:path extrusionOk="0" h="11267691" w="10760645">
                <a:moveTo>
                  <a:pt x="0" y="0"/>
                </a:moveTo>
                <a:lnTo>
                  <a:pt x="10760645" y="0"/>
                </a:lnTo>
                <a:lnTo>
                  <a:pt x="10760645" y="11267690"/>
                </a:lnTo>
                <a:lnTo>
                  <a:pt x="0" y="1126769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6" name="Google Shape;86;p13"/>
          <p:cNvSpPr txBox="1"/>
          <p:nvPr/>
        </p:nvSpPr>
        <p:spPr>
          <a:xfrm>
            <a:off x="3968985" y="1912205"/>
            <a:ext cx="21954197" cy="22787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8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231" u="none" cap="none" strike="noStrike">
                <a:solidFill>
                  <a:srgbClr val="193970"/>
                </a:solidFill>
                <a:latin typeface="Montserrat"/>
                <a:ea typeface="Montserrat"/>
                <a:cs typeface="Montserrat"/>
                <a:sym typeface="Montserrat"/>
              </a:rPr>
              <a:t>Vėjo energija</a:t>
            </a:r>
            <a:endParaRPr/>
          </a:p>
        </p:txBody>
      </p:sp>
      <p:sp>
        <p:nvSpPr>
          <p:cNvPr id="87" name="Google Shape;87;p13"/>
          <p:cNvSpPr/>
          <p:nvPr/>
        </p:nvSpPr>
        <p:spPr>
          <a:xfrm>
            <a:off x="165303" y="179126"/>
            <a:ext cx="1431674" cy="2140822"/>
          </a:xfrm>
          <a:custGeom>
            <a:rect b="b" l="l" r="r" t="t"/>
            <a:pathLst>
              <a:path extrusionOk="0" h="2140822" w="1431674">
                <a:moveTo>
                  <a:pt x="0" y="0"/>
                </a:moveTo>
                <a:lnTo>
                  <a:pt x="1431674" y="0"/>
                </a:lnTo>
                <a:lnTo>
                  <a:pt x="1431674" y="2140822"/>
                </a:lnTo>
                <a:lnTo>
                  <a:pt x="0" y="21408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8" name="Google Shape;88;p13"/>
          <p:cNvSpPr/>
          <p:nvPr/>
        </p:nvSpPr>
        <p:spPr>
          <a:xfrm>
            <a:off x="1695753" y="179126"/>
            <a:ext cx="2054950" cy="587129"/>
          </a:xfrm>
          <a:custGeom>
            <a:rect b="b" l="l" r="r" t="t"/>
            <a:pathLst>
              <a:path extrusionOk="0" h="587129" w="2054950">
                <a:moveTo>
                  <a:pt x="0" y="0"/>
                </a:moveTo>
                <a:lnTo>
                  <a:pt x="2054950" y="0"/>
                </a:lnTo>
                <a:lnTo>
                  <a:pt x="2054950" y="587129"/>
                </a:lnTo>
                <a:lnTo>
                  <a:pt x="0" y="5871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9" name="Google Shape;89;p13"/>
          <p:cNvSpPr/>
          <p:nvPr/>
        </p:nvSpPr>
        <p:spPr>
          <a:xfrm>
            <a:off x="8629650" y="4629150"/>
            <a:ext cx="1028700" cy="1028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DCF60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/>
          <p:nvPr/>
        </p:nvSpPr>
        <p:spPr>
          <a:xfrm>
            <a:off x="0" y="9378186"/>
            <a:ext cx="18288000" cy="90881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4"/>
          <p:cNvSpPr/>
          <p:nvPr/>
        </p:nvSpPr>
        <p:spPr>
          <a:xfrm>
            <a:off x="6819894" y="1690283"/>
            <a:ext cx="10439406" cy="7855653"/>
          </a:xfrm>
          <a:custGeom>
            <a:rect b="b" l="l" r="r" t="t"/>
            <a:pathLst>
              <a:path extrusionOk="0" h="7855653" w="10439406">
                <a:moveTo>
                  <a:pt x="0" y="0"/>
                </a:moveTo>
                <a:lnTo>
                  <a:pt x="10439406" y="0"/>
                </a:lnTo>
                <a:lnTo>
                  <a:pt x="10439406" y="7855653"/>
                </a:lnTo>
                <a:lnTo>
                  <a:pt x="0" y="785565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4"/>
          <p:cNvSpPr txBox="1"/>
          <p:nvPr/>
        </p:nvSpPr>
        <p:spPr>
          <a:xfrm>
            <a:off x="1028700" y="923925"/>
            <a:ext cx="8115300" cy="53943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0999" u="none" cap="none" strike="noStrike">
                <a:solidFill>
                  <a:srgbClr val="193970"/>
                </a:solidFill>
                <a:latin typeface="Montserrat"/>
                <a:ea typeface="Montserrat"/>
                <a:cs typeface="Montserrat"/>
                <a:sym typeface="Montserrat"/>
              </a:rPr>
              <a:t>Kas yra vėjo jėgainė?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DCF60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5"/>
          <p:cNvPicPr preferRelativeResize="0"/>
          <p:nvPr/>
        </p:nvPicPr>
        <p:blipFill rotWithShape="1">
          <a:blip r:embed="rId3">
            <a:alphaModFix/>
          </a:blip>
          <a:srcRect b="164" l="0" r="0" t="164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 txBox="1"/>
          <p:nvPr/>
        </p:nvSpPr>
        <p:spPr>
          <a:xfrm>
            <a:off x="5594672" y="427992"/>
            <a:ext cx="12258428" cy="19671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7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Vėjo jėgainė naudoja vėjo energiją sukimosi judesiui sukurti, kuris, priklausomai nuo konstrukcijos ir paskirties, naudojama energijai gaminti.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C45A6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/>
          <p:nvPr/>
        </p:nvSpPr>
        <p:spPr>
          <a:xfrm>
            <a:off x="0" y="9378186"/>
            <a:ext cx="18288000" cy="908814"/>
          </a:xfrm>
          <a:prstGeom prst="rect">
            <a:avLst/>
          </a:prstGeom>
          <a:solidFill>
            <a:srgbClr val="193970">
              <a:alpha val="6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6"/>
          <p:cNvSpPr/>
          <p:nvPr/>
        </p:nvSpPr>
        <p:spPr>
          <a:xfrm>
            <a:off x="4256088" y="3127818"/>
            <a:ext cx="10287485" cy="7159182"/>
          </a:xfrm>
          <a:custGeom>
            <a:rect b="b" l="l" r="r" t="t"/>
            <a:pathLst>
              <a:path extrusionOk="0" h="7159182" w="10287485">
                <a:moveTo>
                  <a:pt x="0" y="0"/>
                </a:moveTo>
                <a:lnTo>
                  <a:pt x="10287485" y="0"/>
                </a:lnTo>
                <a:lnTo>
                  <a:pt x="10287485" y="7159182"/>
                </a:lnTo>
                <a:lnTo>
                  <a:pt x="0" y="71591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-77768" t="-34109"/>
            </a:stretch>
          </a:blipFill>
          <a:ln>
            <a:noFill/>
          </a:ln>
        </p:spPr>
      </p:sp>
      <p:sp>
        <p:nvSpPr>
          <p:cNvPr id="109" name="Google Shape;109;p16"/>
          <p:cNvSpPr/>
          <p:nvPr/>
        </p:nvSpPr>
        <p:spPr>
          <a:xfrm>
            <a:off x="-391672" y="-1511967"/>
            <a:ext cx="11298775" cy="6002474"/>
          </a:xfrm>
          <a:custGeom>
            <a:rect b="b" l="l" r="r" t="t"/>
            <a:pathLst>
              <a:path extrusionOk="0" h="6002474" w="11298775">
                <a:moveTo>
                  <a:pt x="0" y="0"/>
                </a:moveTo>
                <a:lnTo>
                  <a:pt x="11298775" y="0"/>
                </a:lnTo>
                <a:lnTo>
                  <a:pt x="11298775" y="6002474"/>
                </a:lnTo>
                <a:lnTo>
                  <a:pt x="0" y="60024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0" name="Google Shape;110;p16"/>
          <p:cNvSpPr/>
          <p:nvPr/>
        </p:nvSpPr>
        <p:spPr>
          <a:xfrm>
            <a:off x="4150882" y="3329609"/>
            <a:ext cx="3178966" cy="5298277"/>
          </a:xfrm>
          <a:custGeom>
            <a:rect b="b" l="l" r="r" t="t"/>
            <a:pathLst>
              <a:path extrusionOk="0" h="5298277" w="3178966">
                <a:moveTo>
                  <a:pt x="0" y="0"/>
                </a:moveTo>
                <a:lnTo>
                  <a:pt x="3178966" y="0"/>
                </a:lnTo>
                <a:lnTo>
                  <a:pt x="3178966" y="5298277"/>
                </a:lnTo>
                <a:lnTo>
                  <a:pt x="0" y="529827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1" name="Google Shape;111;p16"/>
          <p:cNvSpPr txBox="1"/>
          <p:nvPr/>
        </p:nvSpPr>
        <p:spPr>
          <a:xfrm>
            <a:off x="-67268" y="933450"/>
            <a:ext cx="10649966" cy="18110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19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Top 10 valstybių, kurios turi daugiausia vėjo jėgainių</a:t>
            </a:r>
            <a:endParaRPr/>
          </a:p>
        </p:txBody>
      </p:sp>
      <p:sp>
        <p:nvSpPr>
          <p:cNvPr id="112" name="Google Shape;112;p16"/>
          <p:cNvSpPr txBox="1"/>
          <p:nvPr/>
        </p:nvSpPr>
        <p:spPr>
          <a:xfrm>
            <a:off x="4363677" y="3776291"/>
            <a:ext cx="2753376" cy="48515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Kinija</a:t>
            </a:r>
            <a:endParaRPr/>
          </a:p>
          <a:p>
            <a:pPr indent="0" lvl="0" marL="0" marR="0" rtl="0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JAV</a:t>
            </a:r>
            <a:endParaRPr/>
          </a:p>
          <a:p>
            <a:pPr indent="0" lvl="0" marL="0" marR="0" rtl="0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Vokietija</a:t>
            </a:r>
            <a:endParaRPr/>
          </a:p>
          <a:p>
            <a:pPr indent="0" lvl="0" marL="0" marR="0" rtl="0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Indija</a:t>
            </a:r>
            <a:endParaRPr/>
          </a:p>
          <a:p>
            <a:pPr indent="0" lvl="0" marL="0" marR="0" rtl="0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Ispanija</a:t>
            </a:r>
            <a:endParaRPr/>
          </a:p>
          <a:p>
            <a:pPr indent="0" lvl="0" marL="0" marR="0" rtl="0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Didžioji Britanija</a:t>
            </a:r>
            <a:endParaRPr/>
          </a:p>
          <a:p>
            <a:pPr indent="0" lvl="0" marL="0" marR="0" rtl="0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Prancūzija</a:t>
            </a:r>
            <a:endParaRPr/>
          </a:p>
          <a:p>
            <a:pPr indent="0" lvl="0" marL="0" marR="0" rtl="0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Brazilija</a:t>
            </a:r>
            <a:endParaRPr/>
          </a:p>
          <a:p>
            <a:pPr indent="0" lvl="0" marL="0" marR="0" rtl="0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Canada</a:t>
            </a:r>
            <a:endParaRPr/>
          </a:p>
          <a:p>
            <a:pPr indent="0" lvl="0" marL="0" marR="0" rtl="0" algn="ctr">
              <a:lnSpc>
                <a:spcPct val="1400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761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Italija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C45A6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/>
          <p:nvPr/>
        </p:nvSpPr>
        <p:spPr>
          <a:xfrm>
            <a:off x="0" y="9378186"/>
            <a:ext cx="18288000" cy="908814"/>
          </a:xfrm>
          <a:prstGeom prst="rect">
            <a:avLst/>
          </a:prstGeom>
          <a:solidFill>
            <a:srgbClr val="193970">
              <a:alpha val="674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Google Shape;118;p17"/>
          <p:cNvPicPr preferRelativeResize="0"/>
          <p:nvPr/>
        </p:nvPicPr>
        <p:blipFill rotWithShape="1">
          <a:blip r:embed="rId3">
            <a:alphaModFix/>
          </a:blip>
          <a:srcRect b="164" l="0" r="0" t="164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 txBox="1"/>
          <p:nvPr/>
        </p:nvSpPr>
        <p:spPr>
          <a:xfrm>
            <a:off x="424601" y="1659520"/>
            <a:ext cx="10042079" cy="204226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99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191" u="none" cap="none" strike="noStrike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Vėjo energija padeda kovoti su klimato kaita, yra naudinga aplinkai ir mūsų ateičiai!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/>
          <p:nvPr/>
        </p:nvSpPr>
        <p:spPr>
          <a:xfrm>
            <a:off x="4386619" y="0"/>
            <a:ext cx="13901381" cy="10287000"/>
          </a:xfrm>
          <a:prstGeom prst="rect">
            <a:avLst/>
          </a:prstGeom>
          <a:solidFill>
            <a:srgbClr val="FDCF6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Google Shape;12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/>
          <p:nvPr/>
        </p:nvSpPr>
        <p:spPr>
          <a:xfrm>
            <a:off x="4386619" y="0"/>
            <a:ext cx="13901381" cy="10287000"/>
          </a:xfrm>
          <a:prstGeom prst="rect">
            <a:avLst/>
          </a:prstGeom>
          <a:solidFill>
            <a:srgbClr val="FDCF6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9"/>
          <p:cNvSpPr/>
          <p:nvPr/>
        </p:nvSpPr>
        <p:spPr>
          <a:xfrm>
            <a:off x="6426402" y="3938905"/>
            <a:ext cx="1996771" cy="275933"/>
          </a:xfrm>
          <a:prstGeom prst="rect">
            <a:avLst/>
          </a:prstGeom>
          <a:solidFill>
            <a:srgbClr val="19397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9"/>
          <p:cNvSpPr/>
          <p:nvPr/>
        </p:nvSpPr>
        <p:spPr>
          <a:xfrm>
            <a:off x="2161306" y="4164999"/>
            <a:ext cx="5327375" cy="5952374"/>
          </a:xfrm>
          <a:custGeom>
            <a:rect b="b" l="l" r="r" t="t"/>
            <a:pathLst>
              <a:path extrusionOk="0" h="5952374" w="5327375">
                <a:moveTo>
                  <a:pt x="0" y="0"/>
                </a:moveTo>
                <a:lnTo>
                  <a:pt x="5327374" y="0"/>
                </a:lnTo>
                <a:lnTo>
                  <a:pt x="5327374" y="5952374"/>
                </a:lnTo>
                <a:lnTo>
                  <a:pt x="0" y="595237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3" name="Google Shape;133;p19"/>
          <p:cNvSpPr/>
          <p:nvPr/>
        </p:nvSpPr>
        <p:spPr>
          <a:xfrm>
            <a:off x="9531158" y="-428460"/>
            <a:ext cx="9960182" cy="8229600"/>
          </a:xfrm>
          <a:custGeom>
            <a:rect b="b" l="l" r="r" t="t"/>
            <a:pathLst>
              <a:path extrusionOk="0" h="8229600" w="9960182">
                <a:moveTo>
                  <a:pt x="0" y="0"/>
                </a:moveTo>
                <a:lnTo>
                  <a:pt x="9960181" y="0"/>
                </a:lnTo>
                <a:lnTo>
                  <a:pt x="9960181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4" name="Google Shape;134;p19"/>
          <p:cNvSpPr txBox="1"/>
          <p:nvPr/>
        </p:nvSpPr>
        <p:spPr>
          <a:xfrm>
            <a:off x="748901" y="627791"/>
            <a:ext cx="16230600" cy="331111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800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1999" u="none" cap="none" strike="noStrike">
                <a:solidFill>
                  <a:srgbClr val="193970"/>
                </a:solidFill>
                <a:latin typeface="Montserrat"/>
                <a:ea typeface="Montserrat"/>
                <a:cs typeface="Montserrat"/>
                <a:sym typeface="Montserrat"/>
              </a:rPr>
              <a:t>Šiandien jūsų užduotis:</a:t>
            </a:r>
            <a:endParaRPr/>
          </a:p>
        </p:txBody>
      </p:sp>
      <p:sp>
        <p:nvSpPr>
          <p:cNvPr id="135" name="Google Shape;135;p19"/>
          <p:cNvSpPr txBox="1"/>
          <p:nvPr/>
        </p:nvSpPr>
        <p:spPr>
          <a:xfrm>
            <a:off x="4335022" y="4820450"/>
            <a:ext cx="10392271" cy="29806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399" u="none" cap="none" strike="noStrike">
                <a:solidFill>
                  <a:srgbClr val="193970"/>
                </a:solidFill>
                <a:latin typeface="Arial"/>
                <a:ea typeface="Arial"/>
                <a:cs typeface="Arial"/>
                <a:sym typeface="Arial"/>
              </a:rPr>
              <a:t>Sukurti vėjo varomą burinį automobilį.</a:t>
            </a:r>
            <a:endParaRPr/>
          </a:p>
          <a:p>
            <a:pPr indent="0" lvl="0" marL="0" marR="0" rtl="0" algn="ctr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399" u="none" cap="none" strike="noStrike">
              <a:solidFill>
                <a:srgbClr val="19397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7030" lvl="1" marL="734059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Clr>
                <a:srgbClr val="193970"/>
              </a:buClr>
              <a:buSzPts val="3399"/>
              <a:buFont typeface="Arial"/>
              <a:buChar char="•"/>
            </a:pPr>
            <a:r>
              <a:rPr b="0" i="0" lang="en-US" sz="3399" u="none" cap="none" strike="noStrike">
                <a:solidFill>
                  <a:srgbClr val="193970"/>
                </a:solidFill>
                <a:latin typeface="Arial"/>
                <a:ea typeface="Arial"/>
                <a:cs typeface="Arial"/>
                <a:sym typeface="Arial"/>
              </a:rPr>
              <a:t>Pasirinkite burės dydį ir formą;</a:t>
            </a:r>
            <a:endParaRPr/>
          </a:p>
          <a:p>
            <a:pPr indent="-367030" lvl="1" marL="734059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Clr>
                <a:srgbClr val="193970"/>
              </a:buClr>
              <a:buSzPts val="3399"/>
              <a:buFont typeface="Arial"/>
              <a:buChar char="•"/>
            </a:pPr>
            <a:r>
              <a:rPr b="0" i="0" lang="en-US" sz="3399" u="none" cap="none" strike="noStrike">
                <a:solidFill>
                  <a:srgbClr val="193970"/>
                </a:solidFill>
                <a:latin typeface="Arial"/>
                <a:ea typeface="Arial"/>
                <a:cs typeface="Arial"/>
                <a:sym typeface="Arial"/>
              </a:rPr>
              <a:t>Nupiešti burės dizainą;</a:t>
            </a:r>
            <a:endParaRPr/>
          </a:p>
          <a:p>
            <a:pPr indent="-367030" lvl="1" marL="734059" marR="0" rtl="0" algn="l">
              <a:lnSpc>
                <a:spcPct val="140011"/>
              </a:lnSpc>
              <a:spcBef>
                <a:spcPts val="0"/>
              </a:spcBef>
              <a:spcAft>
                <a:spcPts val="0"/>
              </a:spcAft>
              <a:buClr>
                <a:srgbClr val="193970"/>
              </a:buClr>
              <a:buSzPts val="3399"/>
              <a:buFont typeface="Arial"/>
              <a:buChar char="•"/>
            </a:pPr>
            <a:r>
              <a:rPr b="0" i="0" lang="en-US" sz="3399" u="none" cap="none" strike="noStrike">
                <a:solidFill>
                  <a:srgbClr val="193970"/>
                </a:solidFill>
                <a:latin typeface="Arial"/>
                <a:ea typeface="Arial"/>
                <a:cs typeface="Arial"/>
                <a:sym typeface="Arial"/>
              </a:rPr>
              <a:t>Sukonstruoti vėjo varomo automobilio dizainą;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